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77" r:id="rId4"/>
    <p:sldId id="278" r:id="rId5"/>
    <p:sldId id="279" r:id="rId6"/>
    <p:sldId id="280" r:id="rId7"/>
    <p:sldId id="281" r:id="rId8"/>
    <p:sldId id="282" r:id="rId9"/>
    <p:sldId id="283" r:id="rId10"/>
    <p:sldId id="285" r:id="rId11"/>
    <p:sldId id="284" r:id="rId12"/>
    <p:sldId id="286" r:id="rId13"/>
    <p:sldId id="287" r:id="rId14"/>
    <p:sldId id="288" r:id="rId15"/>
    <p:sldId id="289" r:id="rId16"/>
    <p:sldId id="290" r:id="rId17"/>
    <p:sldId id="260" r:id="rId18"/>
    <p:sldId id="291" r:id="rId19"/>
    <p:sldId id="261" r:id="rId20"/>
    <p:sldId id="262" r:id="rId21"/>
    <p:sldId id="292" r:id="rId22"/>
    <p:sldId id="263" r:id="rId23"/>
    <p:sldId id="264" r:id="rId24"/>
    <p:sldId id="293" r:id="rId25"/>
    <p:sldId id="294" r:id="rId26"/>
    <p:sldId id="296" r:id="rId27"/>
    <p:sldId id="295" r:id="rId28"/>
    <p:sldId id="297" r:id="rId29"/>
    <p:sldId id="298" r:id="rId30"/>
    <p:sldId id="299" r:id="rId31"/>
    <p:sldId id="300" r:id="rId32"/>
    <p:sldId id="265" r:id="rId33"/>
    <p:sldId id="301" r:id="rId34"/>
    <p:sldId id="302" r:id="rId35"/>
    <p:sldId id="304" r:id="rId36"/>
    <p:sldId id="306" r:id="rId37"/>
    <p:sldId id="305" r:id="rId38"/>
    <p:sldId id="308" r:id="rId39"/>
    <p:sldId id="271" r:id="rId40"/>
    <p:sldId id="309" r:id="rId41"/>
    <p:sldId id="273" r:id="rId42"/>
    <p:sldId id="310" r:id="rId43"/>
    <p:sldId id="311" r:id="rId44"/>
    <p:sldId id="312" r:id="rId45"/>
    <p:sldId id="313" r:id="rId46"/>
    <p:sldId id="315" r:id="rId47"/>
    <p:sldId id="314" r:id="rId48"/>
    <p:sldId id="316" r:id="rId49"/>
    <p:sldId id="324" r:id="rId50"/>
    <p:sldId id="317" r:id="rId51"/>
    <p:sldId id="318" r:id="rId52"/>
    <p:sldId id="323" r:id="rId53"/>
    <p:sldId id="325" r:id="rId54"/>
    <p:sldId id="319" r:id="rId55"/>
    <p:sldId id="326" r:id="rId56"/>
    <p:sldId id="320" r:id="rId57"/>
    <p:sldId id="321" r:id="rId58"/>
    <p:sldId id="322" r:id="rId59"/>
    <p:sldId id="327" r:id="rId60"/>
    <p:sldId id="32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3" d="100"/>
          <a:sy n="103" d="100"/>
        </p:scale>
        <p:origin x="234" y="132"/>
      </p:cViewPr>
      <p:guideLst>
        <p:guide orient="horz" pos="2160"/>
        <p:guide pos="2880"/>
      </p:guideLst>
    </p:cSldViewPr>
  </p:slideViewPr>
  <p:outlineViewPr>
    <p:cViewPr>
      <p:scale>
        <a:sx n="33" d="100"/>
        <a:sy n="33" d="100"/>
      </p:scale>
      <p:origin x="0" y="55962"/>
    </p:cViewPr>
  </p:outlineViewPr>
  <p:notesTextViewPr>
    <p:cViewPr>
      <p:scale>
        <a:sx n="1" d="1"/>
        <a:sy n="1" d="1"/>
      </p:scale>
      <p:origin x="0" y="0"/>
    </p:cViewPr>
  </p:notesTextViewPr>
  <p:sorterViewPr>
    <p:cViewPr>
      <p:scale>
        <a:sx n="100" d="100"/>
        <a:sy n="100" d="100"/>
      </p:scale>
      <p:origin x="0" y="12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05AE941-2A48-4462-A0D6-39C35CF36C2B}" type="datetimeFigureOut">
              <a:rPr lang="en-US" smtClean="0"/>
              <a:t>2/24/2015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FB98CDD-FAF5-417B-816C-F208A2F8A0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B98CDD-FAF5-417B-816C-F208A2F8A0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B98CDD-FAF5-417B-816C-F208A2F8A0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B98CDD-FAF5-417B-816C-F208A2F8A0D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B98CDD-FAF5-417B-816C-F208A2F8A0D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B98CDD-FAF5-417B-816C-F208A2F8A0D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B98CDD-FAF5-417B-816C-F208A2F8A0D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B98CDD-FAF5-417B-816C-F208A2F8A0D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05AE941-2A48-4462-A0D6-39C35CF36C2B}" type="datetimeFigureOut">
              <a:rPr lang="en-US" smtClean="0"/>
              <a:t>2/24/2015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FB98CDD-FAF5-417B-816C-F208A2F8A0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05AE941-2A48-4462-A0D6-39C35CF36C2B}" type="datetimeFigureOut">
              <a:rPr lang="en-US" smtClean="0"/>
              <a:t>2/24/2015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B98CDD-FAF5-417B-816C-F208A2F8A0D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05AE941-2A48-4462-A0D6-39C35CF36C2B}" type="datetimeFigureOut">
              <a:rPr lang="en-US" smtClean="0"/>
              <a:t>2/24/2015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FB98CDD-FAF5-417B-816C-F208A2F8A0D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05AE941-2A48-4462-A0D6-39C35CF36C2B}" type="datetimeFigureOut">
              <a:rPr lang="en-US" smtClean="0"/>
              <a:t>2/24/2015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B98CDD-FAF5-417B-816C-F208A2F8A0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85800"/>
            <a:ext cx="6172200" cy="3124200"/>
          </a:xfrm>
        </p:spPr>
        <p:txBody>
          <a:bodyPr>
            <a:noAutofit/>
          </a:bodyPr>
          <a:lstStyle/>
          <a:p>
            <a:pPr algn="ctr"/>
            <a:r>
              <a:rPr lang="en-US" sz="4800" b="1" dirty="0" smtClean="0">
                <a:latin typeface="Angsana New" pitchFamily="18" charset="-34"/>
                <a:cs typeface="Angsana New" pitchFamily="18" charset="-34"/>
              </a:rPr>
              <a:t/>
            </a:r>
            <a:br>
              <a:rPr lang="en-US" sz="4800" b="1" dirty="0" smtClean="0">
                <a:latin typeface="Angsana New" pitchFamily="18" charset="-34"/>
                <a:cs typeface="Angsana New" pitchFamily="18" charset="-34"/>
              </a:rPr>
            </a:br>
            <a:r>
              <a:rPr lang="en-US" sz="4800" b="1" dirty="0" smtClean="0">
                <a:solidFill>
                  <a:schemeClr val="tx1"/>
                </a:solidFill>
                <a:latin typeface="Book Antiqua" pitchFamily="18" charset="0"/>
                <a:cs typeface="Angsana New" pitchFamily="18" charset="-34"/>
              </a:rPr>
              <a:t>U.S. History E.O.C.T</a:t>
            </a:r>
            <a:br>
              <a:rPr lang="en-US" sz="4800" b="1" dirty="0" smtClean="0">
                <a:solidFill>
                  <a:schemeClr val="tx1"/>
                </a:solidFill>
                <a:latin typeface="Book Antiqua" pitchFamily="18" charset="0"/>
                <a:cs typeface="Angsana New" pitchFamily="18" charset="-34"/>
              </a:rPr>
            </a:br>
            <a:r>
              <a:rPr lang="en-US" sz="4800" b="1" dirty="0" smtClean="0">
                <a:solidFill>
                  <a:schemeClr val="tx1"/>
                </a:solidFill>
                <a:latin typeface="Book Antiqua" pitchFamily="18" charset="0"/>
                <a:cs typeface="Angsana New" pitchFamily="18" charset="-34"/>
              </a:rPr>
              <a:t>Part V</a:t>
            </a:r>
            <a:br>
              <a:rPr lang="en-US" sz="4800" b="1" dirty="0" smtClean="0">
                <a:solidFill>
                  <a:schemeClr val="tx1"/>
                </a:solidFill>
                <a:latin typeface="Book Antiqua" pitchFamily="18" charset="0"/>
                <a:cs typeface="Angsana New" pitchFamily="18" charset="-34"/>
              </a:rPr>
            </a:br>
            <a:r>
              <a:rPr lang="en-US" sz="4800" b="1" dirty="0" smtClean="0">
                <a:solidFill>
                  <a:schemeClr val="tx1"/>
                </a:solidFill>
                <a:latin typeface="Book Antiqua" pitchFamily="18" charset="0"/>
                <a:cs typeface="Angsana New" pitchFamily="18" charset="-34"/>
              </a:rPr>
              <a:t>Modern Era</a:t>
            </a:r>
            <a:endParaRPr lang="en-US" sz="4800" b="1" dirty="0">
              <a:solidFill>
                <a:schemeClr val="tx1"/>
              </a:solidFill>
              <a:latin typeface="Book Antiqua" pitchFamily="18" charset="0"/>
              <a:cs typeface="Angsana New" pitchFamily="18" charset="-34"/>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78373"/>
            <a:ext cx="4191000" cy="36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48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Book Antiqua" pitchFamily="18" charset="0"/>
              </a:rPr>
              <a:t>The first regular television broadcasts began in 1949.</a:t>
            </a:r>
          </a:p>
          <a:p>
            <a:r>
              <a:rPr lang="en-US" dirty="0" smtClean="0">
                <a:latin typeface="Book Antiqua" pitchFamily="18" charset="0"/>
              </a:rPr>
              <a:t>Providing only 2 hours a week of news and entertainment to a very small area on the East Coast.</a:t>
            </a:r>
          </a:p>
          <a:p>
            <a:r>
              <a:rPr lang="en-US" dirty="0" smtClean="0">
                <a:latin typeface="Book Antiqua" pitchFamily="18" charset="0"/>
              </a:rPr>
              <a:t>By 1956, over 500 stations were broadcasting all over America.</a:t>
            </a:r>
          </a:p>
          <a:p>
            <a:r>
              <a:rPr lang="en-US" dirty="0" smtClean="0">
                <a:latin typeface="Book Antiqua" pitchFamily="18" charset="0"/>
              </a:rPr>
              <a:t>News and entertainment were</a:t>
            </a:r>
          </a:p>
          <a:p>
            <a:pPr marL="109728" indent="0">
              <a:buNone/>
            </a:pPr>
            <a:r>
              <a:rPr lang="en-US" dirty="0">
                <a:latin typeface="Book Antiqua" pitchFamily="18" charset="0"/>
              </a:rPr>
              <a:t> </a:t>
            </a:r>
            <a:r>
              <a:rPr lang="en-US" dirty="0" smtClean="0">
                <a:latin typeface="Book Antiqua" pitchFamily="18" charset="0"/>
              </a:rPr>
              <a:t>  brought into the living rooms of </a:t>
            </a:r>
          </a:p>
          <a:p>
            <a:pPr marL="109728" indent="0">
              <a:buNone/>
            </a:pPr>
            <a:r>
              <a:rPr lang="en-US" dirty="0">
                <a:latin typeface="Book Antiqua" pitchFamily="18" charset="0"/>
              </a:rPr>
              <a:t> </a:t>
            </a:r>
            <a:r>
              <a:rPr lang="en-US" dirty="0" smtClean="0">
                <a:latin typeface="Book Antiqua" pitchFamily="18" charset="0"/>
              </a:rPr>
              <a:t>  most Americans.</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Television Changes America</a:t>
            </a:r>
            <a:endParaRPr lang="en-US" dirty="0">
              <a:solidFill>
                <a:schemeClr val="tx1"/>
              </a:solidFill>
              <a:latin typeface="Book Antiqua"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67200"/>
            <a:ext cx="2286000" cy="208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73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normAutofit/>
          </a:bodyPr>
          <a:lstStyle/>
          <a:p>
            <a:r>
              <a:rPr lang="en-US" sz="2400" dirty="0" smtClean="0">
                <a:latin typeface="Book Antiqua" pitchFamily="18" charset="0"/>
              </a:rPr>
              <a:t>The first presidential debates ever televised, in 1960.</a:t>
            </a:r>
          </a:p>
          <a:p>
            <a:r>
              <a:rPr lang="en-US" sz="2400" dirty="0" smtClean="0">
                <a:latin typeface="Book Antiqua" pitchFamily="18" charset="0"/>
              </a:rPr>
              <a:t>70 million people tuned in.</a:t>
            </a:r>
          </a:p>
          <a:p>
            <a:r>
              <a:rPr lang="en-US" sz="2400" dirty="0" smtClean="0">
                <a:latin typeface="Book Antiqua" pitchFamily="18" charset="0"/>
              </a:rPr>
              <a:t>Although Nixon had more experience in foreign policy, Kennedy looked and spoke more forcefully.</a:t>
            </a:r>
          </a:p>
          <a:p>
            <a:r>
              <a:rPr lang="en-US" sz="2400" dirty="0" smtClean="0">
                <a:latin typeface="Book Antiqua" pitchFamily="18" charset="0"/>
              </a:rPr>
              <a:t>Kennedy’s performance in the debate helped him </a:t>
            </a:r>
            <a:r>
              <a:rPr lang="en-US" sz="2400" b="1" dirty="0" smtClean="0">
                <a:latin typeface="Book Antiqua" pitchFamily="18" charset="0"/>
              </a:rPr>
              <a:t>win the presidency</a:t>
            </a:r>
            <a:r>
              <a:rPr lang="en-US" sz="2400" dirty="0" smtClean="0">
                <a:latin typeface="Book Antiqua" pitchFamily="18" charset="0"/>
              </a:rPr>
              <a:t>.</a:t>
            </a:r>
          </a:p>
          <a:p>
            <a:r>
              <a:rPr lang="en-US" sz="2400" dirty="0" smtClean="0">
                <a:latin typeface="Book Antiqua" pitchFamily="18" charset="0"/>
              </a:rPr>
              <a:t>This changed the shape of American politics.</a:t>
            </a:r>
            <a:endParaRPr lang="en-US" sz="2400" dirty="0">
              <a:latin typeface="Book Antiqua" pitchFamily="18" charset="0"/>
            </a:endParaRPr>
          </a:p>
        </p:txBody>
      </p:sp>
      <p:sp>
        <p:nvSpPr>
          <p:cNvPr id="3" name="Title 2"/>
          <p:cNvSpPr>
            <a:spLocks noGrp="1"/>
          </p:cNvSpPr>
          <p:nvPr>
            <p:ph type="title"/>
          </p:nvPr>
        </p:nvSpPr>
        <p:spPr/>
        <p:txBody>
          <a:bodyPr>
            <a:normAutofit fontScale="90000"/>
          </a:bodyPr>
          <a:lstStyle/>
          <a:p>
            <a:pPr algn="ctr"/>
            <a:r>
              <a:rPr lang="en-US" dirty="0" smtClean="0">
                <a:solidFill>
                  <a:schemeClr val="tx1"/>
                </a:solidFill>
                <a:latin typeface="Book Antiqua" pitchFamily="18" charset="0"/>
              </a:rPr>
              <a:t>Kennedy/Nixon </a:t>
            </a:r>
            <a:br>
              <a:rPr lang="en-US" dirty="0" smtClean="0">
                <a:solidFill>
                  <a:schemeClr val="tx1"/>
                </a:solidFill>
                <a:latin typeface="Book Antiqua" pitchFamily="18" charset="0"/>
              </a:rPr>
            </a:br>
            <a:r>
              <a:rPr lang="en-US" dirty="0" smtClean="0">
                <a:solidFill>
                  <a:schemeClr val="tx1"/>
                </a:solidFill>
                <a:latin typeface="Book Antiqua" pitchFamily="18" charset="0"/>
              </a:rPr>
              <a:t>Presidential Debates</a:t>
            </a:r>
            <a:endParaRPr lang="en-US" dirty="0">
              <a:solidFill>
                <a:schemeClr val="tx1"/>
              </a:solidFill>
              <a:latin typeface="Book Antiqua"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648200"/>
            <a:ext cx="3195205" cy="204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94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Book Antiqua" pitchFamily="18" charset="0"/>
              </a:rPr>
              <a:t>TV newscast changed the shape of American culture.</a:t>
            </a:r>
          </a:p>
          <a:p>
            <a:r>
              <a:rPr lang="en-US" dirty="0" smtClean="0">
                <a:latin typeface="Book Antiqua" pitchFamily="18" charset="0"/>
              </a:rPr>
              <a:t>Americans who might not have never watched a </a:t>
            </a:r>
            <a:r>
              <a:rPr lang="en-US" b="1" dirty="0" smtClean="0">
                <a:latin typeface="Book Antiqua" pitchFamily="18" charset="0"/>
              </a:rPr>
              <a:t>Civil Rights demonstration </a:t>
            </a:r>
            <a:r>
              <a:rPr lang="en-US" dirty="0" smtClean="0">
                <a:latin typeface="Book Antiqua" pitchFamily="18" charset="0"/>
              </a:rPr>
              <a:t>saw and heard them on their TVs in the 1960s.</a:t>
            </a:r>
          </a:p>
          <a:p>
            <a:r>
              <a:rPr lang="en-US" dirty="0" smtClean="0">
                <a:latin typeface="Book Antiqua" pitchFamily="18" charset="0"/>
              </a:rPr>
              <a:t>TV news coverage of the Civil Rights Movement helped many Americans turn their </a:t>
            </a:r>
            <a:r>
              <a:rPr lang="en-US" b="1" dirty="0" smtClean="0">
                <a:latin typeface="Book Antiqua" pitchFamily="18" charset="0"/>
              </a:rPr>
              <a:t>sympathies</a:t>
            </a:r>
            <a:r>
              <a:rPr lang="en-US" dirty="0" smtClean="0">
                <a:latin typeface="Book Antiqua" pitchFamily="18" charset="0"/>
              </a:rPr>
              <a:t> toward </a:t>
            </a:r>
            <a:r>
              <a:rPr lang="en-US" b="1" dirty="0" smtClean="0">
                <a:latin typeface="Book Antiqua" pitchFamily="18" charset="0"/>
              </a:rPr>
              <a:t>ending racial segregation</a:t>
            </a:r>
            <a:endParaRPr lang="en-US" b="1"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Impact of Television</a:t>
            </a:r>
            <a:endParaRPr lang="en-US" dirty="0">
              <a:solidFill>
                <a:schemeClr val="tx1"/>
              </a:solidFill>
              <a:latin typeface="Book Antiqua" pitchFamily="18" charset="0"/>
            </a:endParaRPr>
          </a:p>
        </p:txBody>
      </p:sp>
    </p:spTree>
    <p:extLst>
      <p:ext uri="{BB962C8B-B14F-4D97-AF65-F5344CB8AC3E}">
        <p14:creationId xmlns:p14="http://schemas.microsoft.com/office/powerpoint/2010/main" val="3043909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229600" cy="4525963"/>
          </a:xfrm>
        </p:spPr>
        <p:txBody>
          <a:bodyPr>
            <a:normAutofit/>
          </a:bodyPr>
          <a:lstStyle/>
          <a:p>
            <a:r>
              <a:rPr lang="en-US" sz="2200" dirty="0" smtClean="0">
                <a:latin typeface="Book Antiqua" pitchFamily="18" charset="0"/>
              </a:rPr>
              <a:t>In 1963, TV reports showed the police officers in Birmingham, Alabama, using high-pressure fire hoses to spray African American </a:t>
            </a:r>
            <a:r>
              <a:rPr lang="en-US" sz="2200" b="1" dirty="0" smtClean="0">
                <a:latin typeface="Book Antiqua" pitchFamily="18" charset="0"/>
              </a:rPr>
              <a:t>children</a:t>
            </a:r>
            <a:r>
              <a:rPr lang="en-US" sz="2200" dirty="0" smtClean="0">
                <a:latin typeface="Book Antiqua" pitchFamily="18" charset="0"/>
              </a:rPr>
              <a:t> who had been walking in protest marches.</a:t>
            </a:r>
          </a:p>
          <a:p>
            <a:endParaRPr lang="en-US" sz="2200" dirty="0" smtClean="0">
              <a:latin typeface="Book Antiqua" pitchFamily="18" charset="0"/>
            </a:endParaRPr>
          </a:p>
          <a:p>
            <a:r>
              <a:rPr lang="en-US" sz="2200" dirty="0" smtClean="0">
                <a:latin typeface="Book Antiqua" pitchFamily="18" charset="0"/>
              </a:rPr>
              <a:t>The reports also showed the officers setting police dogs to attack them, and clubbing </a:t>
            </a:r>
            <a:r>
              <a:rPr lang="en-US" sz="2200" dirty="0" smtClean="0"/>
              <a:t>them.</a:t>
            </a:r>
          </a:p>
          <a:p>
            <a:endParaRPr lang="en-US" sz="2200" dirty="0"/>
          </a:p>
          <a:p>
            <a:r>
              <a:rPr lang="en-US" sz="2200" dirty="0" smtClean="0">
                <a:latin typeface="Book Antiqua" pitchFamily="18" charset="0"/>
              </a:rPr>
              <a:t>Kennedy realized that </a:t>
            </a:r>
            <a:r>
              <a:rPr lang="en-US" sz="2200" b="1" dirty="0" smtClean="0">
                <a:latin typeface="Book Antiqua" pitchFamily="18" charset="0"/>
              </a:rPr>
              <a:t>new laws </a:t>
            </a:r>
            <a:r>
              <a:rPr lang="en-US" sz="2200" dirty="0" smtClean="0">
                <a:latin typeface="Book Antiqua" pitchFamily="18" charset="0"/>
              </a:rPr>
              <a:t>were the only ways to end racial violence and to give African Americans the civil rights they were demanding. </a:t>
            </a:r>
            <a:endParaRPr lang="en-US" sz="2200" dirty="0">
              <a:latin typeface="Book Antiqua"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67200"/>
            <a:ext cx="3429000" cy="234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267200"/>
            <a:ext cx="3262745" cy="228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094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328"/>
            <a:ext cx="8534400" cy="4525963"/>
          </a:xfrm>
        </p:spPr>
        <p:txBody>
          <a:bodyPr/>
          <a:lstStyle/>
          <a:p>
            <a:r>
              <a:rPr lang="en-US" dirty="0" smtClean="0">
                <a:latin typeface="Book Antiqua" pitchFamily="18" charset="0"/>
              </a:rPr>
              <a:t>The expanded use of </a:t>
            </a:r>
            <a:r>
              <a:rPr lang="en-US" b="1" dirty="0" smtClean="0">
                <a:latin typeface="Book Antiqua" pitchFamily="18" charset="0"/>
              </a:rPr>
              <a:t>air-conditioning</a:t>
            </a:r>
            <a:r>
              <a:rPr lang="en-US" dirty="0" smtClean="0">
                <a:latin typeface="Book Antiqua" pitchFamily="18" charset="0"/>
              </a:rPr>
              <a:t> permitted more tolerable working conditions in skyscrapers and other buildings used for conducting businesses.</a:t>
            </a:r>
          </a:p>
          <a:p>
            <a:endParaRPr lang="en-US" dirty="0" smtClean="0">
              <a:latin typeface="Book Antiqua" pitchFamily="18" charset="0"/>
            </a:endParaRPr>
          </a:p>
          <a:p>
            <a:r>
              <a:rPr lang="en-US" dirty="0" smtClean="0">
                <a:latin typeface="Book Antiqua" pitchFamily="18" charset="0"/>
              </a:rPr>
              <a:t>This encouraged urban development and stimulated economic growth in hot and humid climates.</a:t>
            </a:r>
          </a:p>
        </p:txBody>
      </p:sp>
      <p:sp>
        <p:nvSpPr>
          <p:cNvPr id="3" name="Title 2"/>
          <p:cNvSpPr>
            <a:spLocks noGrp="1"/>
          </p:cNvSpPr>
          <p:nvPr>
            <p:ph type="title"/>
          </p:nvPr>
        </p:nvSpPr>
        <p:spPr/>
        <p:txBody>
          <a:bodyPr/>
          <a:lstStyle/>
          <a:p>
            <a:pPr algn="ctr"/>
            <a:r>
              <a:rPr lang="en-US" dirty="0" smtClean="0">
                <a:latin typeface="Book Antiqua" pitchFamily="18" charset="0"/>
              </a:rPr>
              <a:t>Technological Wonders</a:t>
            </a:r>
            <a:endParaRPr lang="en-US" dirty="0">
              <a:latin typeface="Book Antiqua" pitchFamily="18" charset="0"/>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91000"/>
            <a:ext cx="4724400" cy="2162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30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526" y="206710"/>
            <a:ext cx="8451273" cy="4525963"/>
          </a:xfrm>
        </p:spPr>
        <p:txBody>
          <a:bodyPr>
            <a:normAutofit/>
          </a:bodyPr>
          <a:lstStyle/>
          <a:p>
            <a:r>
              <a:rPr lang="en-US" sz="2200" dirty="0">
                <a:latin typeface="Book Antiqua" pitchFamily="18" charset="0"/>
              </a:rPr>
              <a:t>Telephone lines covered the </a:t>
            </a:r>
            <a:r>
              <a:rPr lang="en-US" sz="2200" dirty="0" smtClean="0">
                <a:latin typeface="Book Antiqua" pitchFamily="18" charset="0"/>
              </a:rPr>
              <a:t>country.</a:t>
            </a:r>
          </a:p>
          <a:p>
            <a:endParaRPr lang="en-US" sz="2200" dirty="0" smtClean="0">
              <a:latin typeface="Book Antiqua" pitchFamily="18" charset="0"/>
            </a:endParaRPr>
          </a:p>
          <a:p>
            <a:r>
              <a:rPr lang="en-US" sz="2200" dirty="0" smtClean="0">
                <a:latin typeface="Book Antiqua" pitchFamily="18" charset="0"/>
              </a:rPr>
              <a:t>This allowed </a:t>
            </a:r>
            <a:r>
              <a:rPr lang="en-US" sz="2200" dirty="0">
                <a:latin typeface="Book Antiqua" pitchFamily="18" charset="0"/>
              </a:rPr>
              <a:t>people to </a:t>
            </a:r>
            <a:r>
              <a:rPr lang="en-US" sz="2200" dirty="0" smtClean="0">
                <a:latin typeface="Book Antiqua" pitchFamily="18" charset="0"/>
              </a:rPr>
              <a:t>stay in contact regardless of distance.</a:t>
            </a:r>
          </a:p>
          <a:p>
            <a:endParaRPr lang="en-US" sz="2200" dirty="0" smtClean="0">
              <a:latin typeface="Book Antiqua" pitchFamily="18" charset="0"/>
            </a:endParaRPr>
          </a:p>
          <a:p>
            <a:r>
              <a:rPr lang="en-US" sz="2200" dirty="0" smtClean="0">
                <a:latin typeface="Book Antiqua" pitchFamily="18" charset="0"/>
              </a:rPr>
              <a:t>By the 1970s, early versions of the </a:t>
            </a:r>
            <a:r>
              <a:rPr lang="en-US" sz="2200" b="1" dirty="0" smtClean="0">
                <a:latin typeface="Book Antiqua" pitchFamily="18" charset="0"/>
              </a:rPr>
              <a:t>personal computer</a:t>
            </a:r>
            <a:r>
              <a:rPr lang="en-US" sz="2200" dirty="0" smtClean="0">
                <a:latin typeface="Book Antiqua" pitchFamily="18" charset="0"/>
              </a:rPr>
              <a:t>, the </a:t>
            </a:r>
            <a:r>
              <a:rPr lang="en-US" sz="2200" b="1" dirty="0" smtClean="0">
                <a:latin typeface="Book Antiqua" pitchFamily="18" charset="0"/>
              </a:rPr>
              <a:t>Internet</a:t>
            </a:r>
            <a:r>
              <a:rPr lang="en-US" sz="2200" dirty="0" smtClean="0">
                <a:latin typeface="Book Antiqua" pitchFamily="18" charset="0"/>
              </a:rPr>
              <a:t>, and </a:t>
            </a:r>
            <a:r>
              <a:rPr lang="en-US" sz="2200" b="1" dirty="0" smtClean="0">
                <a:latin typeface="Book Antiqua" pitchFamily="18" charset="0"/>
              </a:rPr>
              <a:t>cellular phones </a:t>
            </a:r>
            <a:r>
              <a:rPr lang="en-US" sz="2200" dirty="0" smtClean="0">
                <a:latin typeface="Book Antiqua" pitchFamily="18" charset="0"/>
              </a:rPr>
              <a:t>gave a few Americans a glimpse into the technologies that someday would connect everyone to each other regardless of where they were</a:t>
            </a:r>
            <a:r>
              <a:rPr lang="en-US" sz="2200" dirty="0" smtClean="0"/>
              <a:t>.</a:t>
            </a:r>
          </a:p>
          <a:p>
            <a:pPr marL="109728"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7179">
            <a:off x="75718" y="3874592"/>
            <a:ext cx="14859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138737"/>
            <a:ext cx="17716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2" y="4077729"/>
            <a:ext cx="16668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050020"/>
            <a:ext cx="3124200" cy="248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994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5606"/>
            <a:ext cx="8534400" cy="5481393"/>
          </a:xfrm>
        </p:spPr>
        <p:txBody>
          <a:bodyPr>
            <a:normAutofit/>
          </a:bodyPr>
          <a:lstStyle/>
          <a:p>
            <a:r>
              <a:rPr lang="en-US" sz="2000" dirty="0">
                <a:latin typeface="Book Antiqua" pitchFamily="18" charset="0"/>
              </a:rPr>
              <a:t>In 1957, the Soviet Union launched the first artificial satellite</a:t>
            </a:r>
            <a:r>
              <a:rPr lang="en-US" sz="2000" b="1" dirty="0" smtClean="0">
                <a:latin typeface="Book Antiqua" pitchFamily="18" charset="0"/>
              </a:rPr>
              <a:t>– </a:t>
            </a:r>
          </a:p>
          <a:p>
            <a:pPr marL="109728" indent="0">
              <a:buNone/>
            </a:pPr>
            <a:r>
              <a:rPr lang="en-US" sz="2000" b="1" dirty="0">
                <a:latin typeface="Book Antiqua" pitchFamily="18" charset="0"/>
              </a:rPr>
              <a:t> </a:t>
            </a:r>
            <a:r>
              <a:rPr lang="en-US" sz="2000" b="1" dirty="0" smtClean="0">
                <a:latin typeface="Book Antiqua" pitchFamily="18" charset="0"/>
              </a:rPr>
              <a:t>   Sputnik </a:t>
            </a:r>
            <a:r>
              <a:rPr lang="en-US" sz="2000" b="1" dirty="0">
                <a:latin typeface="Book Antiqua" pitchFamily="18" charset="0"/>
              </a:rPr>
              <a:t>I</a:t>
            </a:r>
            <a:r>
              <a:rPr lang="en-US" sz="2000" dirty="0">
                <a:latin typeface="Book Antiqua" pitchFamily="18" charset="0"/>
              </a:rPr>
              <a:t>–a feat that caused many Americans to believe the United </a:t>
            </a:r>
            <a:endParaRPr lang="en-US" sz="2000" dirty="0" smtClean="0">
              <a:latin typeface="Book Antiqua" pitchFamily="18" charset="0"/>
            </a:endParaRPr>
          </a:p>
          <a:p>
            <a:pPr marL="109728" indent="0">
              <a:buNone/>
            </a:pPr>
            <a:r>
              <a:rPr lang="en-US" sz="2000" dirty="0">
                <a:latin typeface="Book Antiqua" pitchFamily="18" charset="0"/>
              </a:rPr>
              <a:t> </a:t>
            </a:r>
            <a:r>
              <a:rPr lang="en-US" sz="2000" dirty="0" smtClean="0">
                <a:latin typeface="Book Antiqua" pitchFamily="18" charset="0"/>
              </a:rPr>
              <a:t>   States </a:t>
            </a:r>
            <a:r>
              <a:rPr lang="en-US" sz="2000" dirty="0">
                <a:latin typeface="Book Antiqua" pitchFamily="18" charset="0"/>
              </a:rPr>
              <a:t>had “fallen behind” the Soviet Union in terms of understanding </a:t>
            </a:r>
            <a:endParaRPr lang="en-US" sz="2000" dirty="0" smtClean="0">
              <a:latin typeface="Book Antiqua" pitchFamily="18" charset="0"/>
            </a:endParaRPr>
          </a:p>
          <a:p>
            <a:pPr marL="109728" indent="0">
              <a:buNone/>
            </a:pPr>
            <a:r>
              <a:rPr lang="en-US" sz="2000" dirty="0">
                <a:latin typeface="Book Antiqua" pitchFamily="18" charset="0"/>
              </a:rPr>
              <a:t> </a:t>
            </a:r>
            <a:r>
              <a:rPr lang="en-US" sz="2000" dirty="0" smtClean="0">
                <a:latin typeface="Book Antiqua" pitchFamily="18" charset="0"/>
              </a:rPr>
              <a:t>   science </a:t>
            </a:r>
            <a:r>
              <a:rPr lang="en-US" sz="2000" dirty="0">
                <a:latin typeface="Book Antiqua" pitchFamily="18" charset="0"/>
              </a:rPr>
              <a:t>and the uses of technology. </a:t>
            </a:r>
            <a:endParaRPr lang="en-US" sz="2000" dirty="0" smtClean="0">
              <a:latin typeface="Book Antiqua" pitchFamily="18" charset="0"/>
            </a:endParaRPr>
          </a:p>
          <a:p>
            <a:endParaRPr lang="en-US" sz="2000" dirty="0">
              <a:latin typeface="Book Antiqua" pitchFamily="18" charset="0"/>
            </a:endParaRPr>
          </a:p>
          <a:p>
            <a:r>
              <a:rPr lang="en-US" sz="2000" dirty="0">
                <a:latin typeface="Book Antiqua" pitchFamily="18" charset="0"/>
              </a:rPr>
              <a:t>The success of the Soviet satellite launch led to increased U.S. government spending on education, especially in </a:t>
            </a:r>
            <a:r>
              <a:rPr lang="en-US" sz="2000" b="1" dirty="0">
                <a:latin typeface="Book Antiqua" pitchFamily="18" charset="0"/>
              </a:rPr>
              <a:t>mathematics</a:t>
            </a:r>
            <a:r>
              <a:rPr lang="en-US" sz="2000" dirty="0">
                <a:latin typeface="Book Antiqua" pitchFamily="18" charset="0"/>
              </a:rPr>
              <a:t> and </a:t>
            </a:r>
            <a:r>
              <a:rPr lang="en-US" sz="2000" b="1" dirty="0">
                <a:latin typeface="Book Antiqua" pitchFamily="18" charset="0"/>
              </a:rPr>
              <a:t>science</a:t>
            </a:r>
            <a:r>
              <a:rPr lang="en-US" sz="2000" dirty="0">
                <a:latin typeface="Book Antiqua" pitchFamily="18" charset="0"/>
              </a:rPr>
              <a:t>, and on national military defense programs. </a:t>
            </a:r>
            <a:endParaRPr lang="en-US" sz="2000" dirty="0" smtClean="0">
              <a:latin typeface="Book Antiqua" pitchFamily="18" charset="0"/>
            </a:endParaRPr>
          </a:p>
          <a:p>
            <a:endParaRPr lang="en-US" sz="2000" dirty="0">
              <a:latin typeface="Book Antiqua" pitchFamily="18" charset="0"/>
            </a:endParaRPr>
          </a:p>
          <a:p>
            <a:r>
              <a:rPr lang="en-US" sz="2000" dirty="0">
                <a:latin typeface="Book Antiqua" pitchFamily="18" charset="0"/>
              </a:rPr>
              <a:t>Additionally, </a:t>
            </a:r>
            <a:r>
              <a:rPr lang="en-US" sz="2000" b="1" dirty="0">
                <a:latin typeface="Book Antiqua" pitchFamily="18" charset="0"/>
              </a:rPr>
              <a:t>Sputnik I </a:t>
            </a:r>
            <a:r>
              <a:rPr lang="en-US" sz="2000" dirty="0">
                <a:latin typeface="Book Antiqua" pitchFamily="18" charset="0"/>
              </a:rPr>
              <a:t>increased </a:t>
            </a:r>
            <a:r>
              <a:rPr lang="en-US" sz="2000" b="1" dirty="0">
                <a:latin typeface="Book Antiqua" pitchFamily="18" charset="0"/>
              </a:rPr>
              <a:t>Cold War tensions </a:t>
            </a:r>
            <a:r>
              <a:rPr lang="en-US" sz="2000" dirty="0">
                <a:latin typeface="Book Antiqua" pitchFamily="18" charset="0"/>
              </a:rPr>
              <a:t>by heightening U.S. fears that the Soviet Union might use rockets to launch nuclear weapons against the United States and its allied nations.</a:t>
            </a:r>
          </a:p>
          <a:p>
            <a:endParaRPr lang="en-US" dirty="0"/>
          </a:p>
        </p:txBody>
      </p:sp>
      <p:sp>
        <p:nvSpPr>
          <p:cNvPr id="3" name="Title 2"/>
          <p:cNvSpPr>
            <a:spLocks noGrp="1"/>
          </p:cNvSpPr>
          <p:nvPr>
            <p:ph type="title"/>
          </p:nvPr>
        </p:nvSpPr>
        <p:spPr>
          <a:xfrm>
            <a:off x="457200" y="0"/>
            <a:ext cx="8229600" cy="1143000"/>
          </a:xfrm>
        </p:spPr>
        <p:txBody>
          <a:bodyPr>
            <a:normAutofit/>
          </a:bodyPr>
          <a:lstStyle/>
          <a:p>
            <a:pPr algn="ctr"/>
            <a:r>
              <a:rPr lang="en-US" dirty="0" smtClean="0">
                <a:solidFill>
                  <a:schemeClr val="tx1"/>
                </a:solidFill>
                <a:latin typeface="Book Antiqua" pitchFamily="18" charset="0"/>
              </a:rPr>
              <a:t>Sputnik I &amp; the Cold War</a:t>
            </a:r>
            <a:endParaRPr lang="en-US" dirty="0">
              <a:solidFill>
                <a:schemeClr val="tx1"/>
              </a:solidFill>
              <a:latin typeface="Book Antiqua"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05399"/>
            <a:ext cx="2514600" cy="177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289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914400"/>
            <a:ext cx="7696200" cy="1020762"/>
          </a:xfrm>
        </p:spPr>
        <p:txBody>
          <a:bodyPr>
            <a:noAutofit/>
          </a:bodyPr>
          <a:lstStyle/>
          <a:p>
            <a:pPr algn="ctr"/>
            <a:r>
              <a:rPr lang="en-US" sz="4400" dirty="0" smtClean="0">
                <a:solidFill>
                  <a:schemeClr val="tx1"/>
                </a:solidFill>
                <a:latin typeface="Book Antiqua" pitchFamily="18" charset="0"/>
              </a:rPr>
              <a:t>The Civil Rights Movement </a:t>
            </a:r>
            <a:r>
              <a:rPr lang="en-US" sz="3200" b="0" dirty="0" smtClean="0">
                <a:solidFill>
                  <a:schemeClr val="tx1"/>
                </a:solidFill>
                <a:latin typeface="Book Antiqua" pitchFamily="18" charset="0"/>
              </a:rPr>
              <a:t>1945 – 1970</a:t>
            </a:r>
            <a:br>
              <a:rPr lang="en-US" sz="3200" b="0" dirty="0" smtClean="0">
                <a:solidFill>
                  <a:schemeClr val="tx1"/>
                </a:solidFill>
                <a:latin typeface="Book Antiqua" pitchFamily="18" charset="0"/>
              </a:rPr>
            </a:br>
            <a:r>
              <a:rPr lang="en-US" sz="4400" dirty="0" smtClean="0">
                <a:solidFill>
                  <a:schemeClr val="tx1"/>
                </a:solidFill>
                <a:latin typeface="Book Antiqua" pitchFamily="18" charset="0"/>
              </a:rPr>
              <a:t/>
            </a:r>
            <a:br>
              <a:rPr lang="en-US" sz="4400" dirty="0" smtClean="0">
                <a:solidFill>
                  <a:schemeClr val="tx1"/>
                </a:solidFill>
                <a:latin typeface="Book Antiqua" pitchFamily="18" charset="0"/>
              </a:rPr>
            </a:br>
            <a:r>
              <a:rPr lang="en-US" sz="3200" dirty="0" smtClean="0">
                <a:solidFill>
                  <a:schemeClr val="tx1"/>
                </a:solidFill>
                <a:latin typeface="Book Antiqua" pitchFamily="18" charset="0"/>
              </a:rPr>
              <a:t>Standard 22</a:t>
            </a:r>
            <a:endParaRPr lang="en-US" sz="3200" dirty="0">
              <a:solidFill>
                <a:schemeClr val="tx1"/>
              </a:solidFill>
              <a:latin typeface="Book Antiqua" pitchFamily="18"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76944"/>
            <a:ext cx="4038600" cy="406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1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latin typeface="Book Antiqua" pitchFamily="18" charset="0"/>
              </a:rPr>
              <a:t>The </a:t>
            </a:r>
            <a:r>
              <a:rPr lang="en-US" sz="2200" b="1" dirty="0" smtClean="0">
                <a:latin typeface="Book Antiqua" pitchFamily="18" charset="0"/>
              </a:rPr>
              <a:t>first African American </a:t>
            </a:r>
            <a:r>
              <a:rPr lang="en-US" sz="2200" dirty="0" smtClean="0">
                <a:latin typeface="Book Antiqua" pitchFamily="18" charset="0"/>
              </a:rPr>
              <a:t>to play for a major league baseball team In the U.S., the Brooklyn Dodgers.</a:t>
            </a:r>
          </a:p>
          <a:p>
            <a:r>
              <a:rPr lang="en-US" sz="2200" dirty="0" smtClean="0">
                <a:latin typeface="Book Antiqua" pitchFamily="18" charset="0"/>
              </a:rPr>
              <a:t>This led to a </a:t>
            </a:r>
            <a:r>
              <a:rPr lang="en-US" sz="2200" b="1" dirty="0" smtClean="0">
                <a:latin typeface="Book Antiqua" pitchFamily="18" charset="0"/>
              </a:rPr>
              <a:t>complete integration </a:t>
            </a:r>
            <a:r>
              <a:rPr lang="en-US" sz="2200" dirty="0" smtClean="0">
                <a:latin typeface="Book Antiqua" pitchFamily="18" charset="0"/>
              </a:rPr>
              <a:t>of baseball and other professional sports.</a:t>
            </a:r>
          </a:p>
          <a:p>
            <a:r>
              <a:rPr lang="en-US" sz="2200" dirty="0" smtClean="0">
                <a:latin typeface="Book Antiqua" pitchFamily="18" charset="0"/>
              </a:rPr>
              <a:t>Robinson was named </a:t>
            </a:r>
            <a:r>
              <a:rPr lang="en-US" sz="2200" b="1" dirty="0" smtClean="0">
                <a:latin typeface="Book Antiqua" pitchFamily="18" charset="0"/>
              </a:rPr>
              <a:t>MVP </a:t>
            </a:r>
            <a:r>
              <a:rPr lang="en-US" sz="2200" dirty="0" smtClean="0">
                <a:latin typeface="Book Antiqua" pitchFamily="18" charset="0"/>
              </a:rPr>
              <a:t>in 1949, and the first African American in the </a:t>
            </a:r>
            <a:r>
              <a:rPr lang="en-US" sz="2200" b="1" dirty="0" smtClean="0">
                <a:latin typeface="Book Antiqua" pitchFamily="18" charset="0"/>
              </a:rPr>
              <a:t>Baseball Hall of Fame</a:t>
            </a:r>
            <a:r>
              <a:rPr lang="en-US" sz="2200" dirty="0" smtClean="0">
                <a:latin typeface="Book Antiqua" pitchFamily="18" charset="0"/>
              </a:rPr>
              <a:t>.</a:t>
            </a:r>
          </a:p>
          <a:p>
            <a:r>
              <a:rPr lang="en-US" sz="2200" dirty="0" smtClean="0">
                <a:latin typeface="Book Antiqua" pitchFamily="18" charset="0"/>
              </a:rPr>
              <a:t>Until this time, African Americans played professional baseball in the </a:t>
            </a:r>
            <a:r>
              <a:rPr lang="en-US" sz="2200" b="1" dirty="0" smtClean="0">
                <a:latin typeface="Book Antiqua" pitchFamily="18" charset="0"/>
              </a:rPr>
              <a:t>Negro leagues</a:t>
            </a:r>
            <a:r>
              <a:rPr lang="en-US" sz="2200" dirty="0" smtClean="0">
                <a:latin typeface="Book Antiqua" pitchFamily="18" charset="0"/>
              </a:rPr>
              <a:t>.</a:t>
            </a:r>
            <a:endParaRPr lang="en-US" sz="2200" dirty="0">
              <a:latin typeface="Book Antiqua" pitchFamily="18" charset="0"/>
            </a:endParaRPr>
          </a:p>
        </p:txBody>
      </p:sp>
      <p:sp>
        <p:nvSpPr>
          <p:cNvPr id="3" name="Title 2"/>
          <p:cNvSpPr>
            <a:spLocks noGrp="1"/>
          </p:cNvSpPr>
          <p:nvPr>
            <p:ph type="title"/>
          </p:nvPr>
        </p:nvSpPr>
        <p:spPr/>
        <p:txBody>
          <a:bodyPr/>
          <a:lstStyle/>
          <a:p>
            <a:pPr algn="ctr"/>
            <a:r>
              <a:rPr lang="en-US" dirty="0" smtClean="0">
                <a:latin typeface="Book Antiqua" pitchFamily="18" charset="0"/>
              </a:rPr>
              <a:t>Jackie Robinson, </a:t>
            </a:r>
            <a:r>
              <a:rPr lang="en-US" sz="2800" dirty="0" smtClean="0">
                <a:latin typeface="Book Antiqua" pitchFamily="18" charset="0"/>
              </a:rPr>
              <a:t>1947</a:t>
            </a:r>
            <a:endParaRPr lang="en-US" sz="2800" dirty="0">
              <a:latin typeface="Book Antiqua"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45003"/>
            <a:ext cx="1295400" cy="213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45003"/>
            <a:ext cx="20002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273" y="4417294"/>
            <a:ext cx="1524000" cy="231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981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0" y="1219200"/>
            <a:ext cx="9144000" cy="3276600"/>
          </a:xfrm>
        </p:spPr>
        <p:txBody>
          <a:bodyPr/>
          <a:lstStyle/>
          <a:p>
            <a:pPr lvl="1"/>
            <a:r>
              <a:rPr lang="en-US" dirty="0" smtClean="0">
                <a:latin typeface="Book Antiqua" pitchFamily="18" charset="0"/>
              </a:rPr>
              <a:t>1948</a:t>
            </a:r>
            <a:r>
              <a:rPr lang="en-US" dirty="0">
                <a:latin typeface="Book Antiqua" pitchFamily="18" charset="0"/>
              </a:rPr>
              <a:t>––President </a:t>
            </a:r>
            <a:r>
              <a:rPr lang="en-US" b="1" dirty="0">
                <a:latin typeface="Book Antiqua" pitchFamily="18" charset="0"/>
              </a:rPr>
              <a:t>Harry Truman </a:t>
            </a:r>
            <a:r>
              <a:rPr lang="en-US" dirty="0">
                <a:latin typeface="Book Antiqua" pitchFamily="18" charset="0"/>
              </a:rPr>
              <a:t>issued an executive order to </a:t>
            </a:r>
            <a:r>
              <a:rPr lang="en-US" b="1" dirty="0">
                <a:latin typeface="Book Antiqua" pitchFamily="18" charset="0"/>
              </a:rPr>
              <a:t>integrate</a:t>
            </a:r>
            <a:r>
              <a:rPr lang="en-US" dirty="0">
                <a:latin typeface="Book Antiqua" pitchFamily="18" charset="0"/>
              </a:rPr>
              <a:t> the U.S. Armed Forces and </a:t>
            </a:r>
            <a:r>
              <a:rPr lang="en-US" b="1" dirty="0">
                <a:latin typeface="Book Antiqua" pitchFamily="18" charset="0"/>
              </a:rPr>
              <a:t>end discrimination </a:t>
            </a:r>
            <a:r>
              <a:rPr lang="en-US" dirty="0">
                <a:latin typeface="Book Antiqua" pitchFamily="18" charset="0"/>
              </a:rPr>
              <a:t>in the hiring of U.S. government employees. </a:t>
            </a:r>
            <a:endParaRPr lang="en-US" dirty="0" smtClean="0">
              <a:latin typeface="Book Antiqua" pitchFamily="18" charset="0"/>
            </a:endParaRPr>
          </a:p>
          <a:p>
            <a:pPr lvl="1"/>
            <a:endParaRPr lang="en-US" dirty="0" smtClean="0">
              <a:latin typeface="Book Antiqua" pitchFamily="18" charset="0"/>
            </a:endParaRPr>
          </a:p>
          <a:p>
            <a:pPr lvl="1"/>
            <a:r>
              <a:rPr lang="en-US" dirty="0" smtClean="0">
                <a:latin typeface="Book Antiqua" pitchFamily="18" charset="0"/>
              </a:rPr>
              <a:t>In </a:t>
            </a:r>
            <a:r>
              <a:rPr lang="en-US" dirty="0">
                <a:latin typeface="Book Antiqua" pitchFamily="18" charset="0"/>
              </a:rPr>
              <a:t>turn, this led to the civil rights laws enacted in the 1960s.</a:t>
            </a:r>
          </a:p>
        </p:txBody>
      </p:sp>
      <p:sp>
        <p:nvSpPr>
          <p:cNvPr id="142338" name="Rectangle 2"/>
          <p:cNvSpPr>
            <a:spLocks noGrp="1" noChangeArrowheads="1"/>
          </p:cNvSpPr>
          <p:nvPr>
            <p:ph type="title"/>
          </p:nvPr>
        </p:nvSpPr>
        <p:spPr/>
        <p:txBody>
          <a:bodyPr>
            <a:normAutofit fontScale="90000"/>
          </a:bodyPr>
          <a:lstStyle/>
          <a:p>
            <a:pPr marL="838200" indent="-838200" algn="ctr"/>
            <a:r>
              <a:rPr lang="en-US" sz="4400" dirty="0" smtClean="0">
                <a:latin typeface="Book Antiqua" pitchFamily="18" charset="0"/>
              </a:rPr>
              <a:t>Racial Integration in the Military</a:t>
            </a:r>
            <a:r>
              <a:rPr lang="en-US" sz="2400" dirty="0">
                <a:latin typeface="Book Antiqua" pitchFamily="18" charset="0"/>
              </a:rPr>
              <a:t/>
            </a:r>
            <a:br>
              <a:rPr lang="en-US" sz="2400" dirty="0">
                <a:latin typeface="Book Antiqua" pitchFamily="18" charset="0"/>
              </a:rPr>
            </a:br>
            <a:endParaRPr lang="en-US" sz="2400" dirty="0">
              <a:latin typeface="Book Antiqua" pitchFamily="18" charset="0"/>
            </a:endParaRPr>
          </a:p>
        </p:txBody>
      </p:sp>
      <p:pic>
        <p:nvPicPr>
          <p:cNvPr id="142341" name="Picture 5" descr="African-American and white soldiers at a base in Italy during World War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35824"/>
            <a:ext cx="4495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34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39788"/>
            <a:ext cx="8077200" cy="4518212"/>
          </a:xfrm>
        </p:spPr>
        <p:txBody>
          <a:bodyPr>
            <a:normAutofit/>
          </a:bodyPr>
          <a:lstStyle/>
          <a:p>
            <a:r>
              <a:rPr lang="en-US" sz="2800" dirty="0" smtClean="0">
                <a:latin typeface="Book Antiqua" pitchFamily="18" charset="0"/>
                <a:cs typeface="Angsana New" pitchFamily="18" charset="-34"/>
              </a:rPr>
              <a:t>Impact of technological development and economic growth in the U.S. between 1945-1975.</a:t>
            </a:r>
          </a:p>
          <a:p>
            <a:r>
              <a:rPr lang="en-US" sz="2800" dirty="0" smtClean="0">
                <a:latin typeface="Book Antiqua" pitchFamily="18" charset="0"/>
                <a:cs typeface="Angsana New" pitchFamily="18" charset="-34"/>
              </a:rPr>
              <a:t>Civil Rights Movement</a:t>
            </a:r>
          </a:p>
          <a:p>
            <a:r>
              <a:rPr lang="en-US" sz="2800" dirty="0" smtClean="0">
                <a:latin typeface="Book Antiqua" pitchFamily="18" charset="0"/>
                <a:cs typeface="Angsana New" pitchFamily="18" charset="-34"/>
              </a:rPr>
              <a:t>Political developments between 1945-1970</a:t>
            </a:r>
          </a:p>
          <a:p>
            <a:r>
              <a:rPr lang="en-US" sz="2800" dirty="0" smtClean="0">
                <a:latin typeface="Book Antiqua" pitchFamily="18" charset="0"/>
                <a:cs typeface="Angsana New" pitchFamily="18" charset="-34"/>
              </a:rPr>
              <a:t>Social-change movements and organizations of the 1960s.</a:t>
            </a:r>
          </a:p>
          <a:p>
            <a:r>
              <a:rPr lang="en-US" sz="2800" dirty="0" smtClean="0">
                <a:latin typeface="Book Antiqua" pitchFamily="18" charset="0"/>
                <a:cs typeface="Angsana New" pitchFamily="18" charset="-34"/>
              </a:rPr>
              <a:t>Political developments after 1968.</a:t>
            </a:r>
          </a:p>
          <a:p>
            <a:endParaRPr lang="en-US" sz="2000" dirty="0" smtClean="0">
              <a:latin typeface="Book Antiqua" pitchFamily="18" charset="0"/>
              <a:cs typeface="Angsana New" pitchFamily="18" charset="-34"/>
            </a:endParaRPr>
          </a:p>
          <a:p>
            <a:endParaRPr lang="en-US" sz="2000" dirty="0">
              <a:latin typeface="Book Antiqua" pitchFamily="18" charset="0"/>
              <a:cs typeface="Angsana New" pitchFamily="18" charset="-34"/>
            </a:endParaRPr>
          </a:p>
        </p:txBody>
      </p:sp>
      <p:sp>
        <p:nvSpPr>
          <p:cNvPr id="2" name="Title 1"/>
          <p:cNvSpPr>
            <a:spLocks noGrp="1"/>
          </p:cNvSpPr>
          <p:nvPr>
            <p:ph type="title"/>
          </p:nvPr>
        </p:nvSpPr>
        <p:spPr>
          <a:xfrm>
            <a:off x="1524000" y="990600"/>
            <a:ext cx="6400800" cy="685800"/>
          </a:xfrm>
        </p:spPr>
        <p:txBody>
          <a:bodyPr>
            <a:noAutofit/>
          </a:bodyPr>
          <a:lstStyle/>
          <a:p>
            <a:pPr algn="ctr"/>
            <a:r>
              <a:rPr lang="en-US" sz="4000" b="1" dirty="0" smtClean="0">
                <a:solidFill>
                  <a:schemeClr val="tx1"/>
                </a:solidFill>
                <a:latin typeface="Book Antiqua" pitchFamily="18" charset="0"/>
                <a:cs typeface="Angsana New" pitchFamily="18" charset="-34"/>
              </a:rPr>
              <a:t>Domain </a:t>
            </a:r>
            <a:r>
              <a:rPr lang="en-US" sz="4000" dirty="0">
                <a:solidFill>
                  <a:schemeClr val="tx1"/>
                </a:solidFill>
                <a:latin typeface="Book Antiqua" pitchFamily="18" charset="0"/>
                <a:cs typeface="Angsana New" pitchFamily="18" charset="-34"/>
              </a:rPr>
              <a:t>V</a:t>
            </a:r>
            <a:r>
              <a:rPr lang="en-US" sz="4000" b="1" dirty="0" smtClean="0">
                <a:solidFill>
                  <a:schemeClr val="tx1"/>
                </a:solidFill>
                <a:latin typeface="Book Antiqua" pitchFamily="18" charset="0"/>
                <a:cs typeface="Angsana New" pitchFamily="18" charset="-34"/>
              </a:rPr>
              <a:t/>
            </a:r>
            <a:br>
              <a:rPr lang="en-US" sz="4000" b="1" dirty="0" smtClean="0">
                <a:solidFill>
                  <a:schemeClr val="tx1"/>
                </a:solidFill>
                <a:latin typeface="Book Antiqua" pitchFamily="18" charset="0"/>
                <a:cs typeface="Angsana New" pitchFamily="18" charset="-34"/>
              </a:rPr>
            </a:br>
            <a:r>
              <a:rPr lang="en-US" sz="4000" dirty="0" smtClean="0">
                <a:solidFill>
                  <a:schemeClr val="tx1"/>
                </a:solidFill>
                <a:latin typeface="Book Antiqua" pitchFamily="18" charset="0"/>
                <a:cs typeface="Angsana New" pitchFamily="18" charset="-34"/>
              </a:rPr>
              <a:t/>
            </a:r>
            <a:br>
              <a:rPr lang="en-US" sz="4000" dirty="0" smtClean="0">
                <a:solidFill>
                  <a:schemeClr val="tx1"/>
                </a:solidFill>
                <a:latin typeface="Book Antiqua" pitchFamily="18" charset="0"/>
                <a:cs typeface="Angsana New" pitchFamily="18" charset="-34"/>
              </a:rPr>
            </a:br>
            <a:r>
              <a:rPr lang="en-US" sz="4000" dirty="0" smtClean="0">
                <a:solidFill>
                  <a:schemeClr val="tx1"/>
                </a:solidFill>
                <a:latin typeface="Book Antiqua" pitchFamily="18" charset="0"/>
                <a:cs typeface="Angsana New" pitchFamily="18" charset="-34"/>
              </a:rPr>
              <a:t>Standards 21 - 25</a:t>
            </a:r>
            <a:endParaRPr lang="en-US" sz="4000" dirty="0">
              <a:solidFill>
                <a:schemeClr val="tx1"/>
              </a:solidFill>
              <a:latin typeface="Book Antiqua" pitchFamily="18" charset="0"/>
              <a:cs typeface="Angsana New" pitchFamily="18" charset="-34"/>
            </a:endParaRPr>
          </a:p>
        </p:txBody>
      </p:sp>
    </p:spTree>
    <p:extLst>
      <p:ext uri="{BB962C8B-B14F-4D97-AF65-F5344CB8AC3E}">
        <p14:creationId xmlns:p14="http://schemas.microsoft.com/office/powerpoint/2010/main" val="215915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0" y="762000"/>
            <a:ext cx="9144000" cy="5638800"/>
          </a:xfrm>
        </p:spPr>
        <p:txBody>
          <a:bodyPr>
            <a:normAutofit/>
          </a:bodyPr>
          <a:lstStyle/>
          <a:p>
            <a:pPr>
              <a:buFont typeface="Wingdings" pitchFamily="2" charset="2"/>
              <a:buChar char="Ø"/>
            </a:pPr>
            <a:r>
              <a:rPr lang="en-US" sz="2200" dirty="0">
                <a:latin typeface="Book Antiqua" pitchFamily="18" charset="0"/>
              </a:rPr>
              <a:t>1954––In the </a:t>
            </a:r>
            <a:r>
              <a:rPr lang="en-US" sz="2200" b="1" i="1" dirty="0">
                <a:latin typeface="Book Antiqua" pitchFamily="18" charset="0"/>
              </a:rPr>
              <a:t>Brown v. Board of Education </a:t>
            </a:r>
            <a:r>
              <a:rPr lang="en-US" sz="2200" dirty="0">
                <a:latin typeface="Book Antiqua" pitchFamily="18" charset="0"/>
              </a:rPr>
              <a:t>case, the U.S. Supreme Court declared that state laws establishing </a:t>
            </a:r>
            <a:r>
              <a:rPr lang="en-US" sz="2200" b="1" dirty="0">
                <a:latin typeface="Book Antiqua" pitchFamily="18" charset="0"/>
              </a:rPr>
              <a:t>“separate but equal</a:t>
            </a:r>
            <a:r>
              <a:rPr lang="en-US" sz="2200" dirty="0">
                <a:latin typeface="Book Antiqua" pitchFamily="18" charset="0"/>
              </a:rPr>
              <a:t>” public schools denied African American students the equal education promised in </a:t>
            </a:r>
            <a:r>
              <a:rPr lang="en-US" sz="2200" dirty="0" smtClean="0">
                <a:latin typeface="Book Antiqua" pitchFamily="18" charset="0"/>
              </a:rPr>
              <a:t>the 14</a:t>
            </a:r>
            <a:r>
              <a:rPr lang="en-US" sz="2200" baseline="30000" dirty="0" smtClean="0">
                <a:latin typeface="Book Antiqua" pitchFamily="18" charset="0"/>
              </a:rPr>
              <a:t>th</a:t>
            </a:r>
            <a:r>
              <a:rPr lang="en-US" sz="2200" dirty="0" smtClean="0">
                <a:latin typeface="Book Antiqua" pitchFamily="18" charset="0"/>
              </a:rPr>
              <a:t> Amendment</a:t>
            </a:r>
            <a:r>
              <a:rPr lang="en-US" sz="2200" dirty="0">
                <a:latin typeface="Book Antiqua" pitchFamily="18" charset="0"/>
              </a:rPr>
              <a:t>. </a:t>
            </a:r>
            <a:endParaRPr lang="en-US" sz="2200" dirty="0" smtClean="0">
              <a:latin typeface="Book Antiqua" pitchFamily="18" charset="0"/>
            </a:endParaRPr>
          </a:p>
          <a:p>
            <a:pPr>
              <a:buFont typeface="Wingdings" pitchFamily="2" charset="2"/>
              <a:buChar char="Ø"/>
            </a:pPr>
            <a:endParaRPr lang="en-US" sz="2200" dirty="0">
              <a:latin typeface="Book Antiqua" pitchFamily="18" charset="0"/>
            </a:endParaRPr>
          </a:p>
          <a:p>
            <a:pPr>
              <a:buFont typeface="Wingdings" pitchFamily="2" charset="2"/>
              <a:buChar char="Ø"/>
            </a:pPr>
            <a:r>
              <a:rPr lang="en-US" sz="2200" dirty="0" smtClean="0">
                <a:latin typeface="Book Antiqua" pitchFamily="18" charset="0"/>
              </a:rPr>
              <a:t>The </a:t>
            </a:r>
            <a:r>
              <a:rPr lang="en-US" sz="2200" dirty="0">
                <a:latin typeface="Book Antiqua" pitchFamily="18" charset="0"/>
              </a:rPr>
              <a:t>Court’s decision reversed prior rulings dating back to the </a:t>
            </a:r>
            <a:endParaRPr lang="en-US" sz="2200" dirty="0" smtClean="0">
              <a:latin typeface="Book Antiqua" pitchFamily="18" charset="0"/>
            </a:endParaRPr>
          </a:p>
          <a:p>
            <a:pPr marL="109728" indent="0">
              <a:buNone/>
            </a:pPr>
            <a:r>
              <a:rPr lang="en-US" sz="2200" i="1" dirty="0">
                <a:latin typeface="Book Antiqua" pitchFamily="18" charset="0"/>
              </a:rPr>
              <a:t> </a:t>
            </a:r>
            <a:r>
              <a:rPr lang="en-US" sz="2200" i="1" dirty="0" smtClean="0">
                <a:latin typeface="Book Antiqua" pitchFamily="18" charset="0"/>
              </a:rPr>
              <a:t>  </a:t>
            </a:r>
            <a:r>
              <a:rPr lang="en-US" sz="2200" b="1" i="1" dirty="0" err="1" smtClean="0">
                <a:latin typeface="Book Antiqua" pitchFamily="18" charset="0"/>
              </a:rPr>
              <a:t>Plessy</a:t>
            </a:r>
            <a:r>
              <a:rPr lang="en-US" sz="2200" b="1" i="1" dirty="0" smtClean="0">
                <a:latin typeface="Book Antiqua" pitchFamily="18" charset="0"/>
              </a:rPr>
              <a:t> </a:t>
            </a:r>
            <a:r>
              <a:rPr lang="en-US" sz="2200" b="1" i="1" dirty="0">
                <a:latin typeface="Book Antiqua" pitchFamily="18" charset="0"/>
              </a:rPr>
              <a:t>v. Ferguson </a:t>
            </a:r>
            <a:r>
              <a:rPr lang="en-US" sz="2200" dirty="0">
                <a:latin typeface="Book Antiqua" pitchFamily="18" charset="0"/>
              </a:rPr>
              <a:t>case in 1896. </a:t>
            </a:r>
            <a:endParaRPr lang="en-US" sz="2200" dirty="0" smtClean="0">
              <a:latin typeface="Book Antiqua" pitchFamily="18" charset="0"/>
            </a:endParaRPr>
          </a:p>
          <a:p>
            <a:pPr marL="109728" indent="0">
              <a:buNone/>
            </a:pPr>
            <a:endParaRPr lang="en-US" sz="2200" dirty="0">
              <a:latin typeface="Book Antiqua" pitchFamily="18" charset="0"/>
            </a:endParaRPr>
          </a:p>
          <a:p>
            <a:pPr>
              <a:buFont typeface="Wingdings" pitchFamily="2" charset="2"/>
              <a:buChar char="Ø"/>
            </a:pPr>
            <a:r>
              <a:rPr lang="en-US" sz="2200" dirty="0" smtClean="0">
                <a:latin typeface="Book Antiqua" pitchFamily="18" charset="0"/>
              </a:rPr>
              <a:t>Many </a:t>
            </a:r>
            <a:r>
              <a:rPr lang="en-US" sz="2200" dirty="0">
                <a:latin typeface="Book Antiqua" pitchFamily="18" charset="0"/>
              </a:rPr>
              <a:t>people were unhappy with this decision, and some even </a:t>
            </a:r>
            <a:r>
              <a:rPr lang="en-US" sz="2200" b="1" dirty="0">
                <a:latin typeface="Book Antiqua" pitchFamily="18" charset="0"/>
              </a:rPr>
              <a:t>refused</a:t>
            </a:r>
            <a:r>
              <a:rPr lang="en-US" sz="2200" dirty="0">
                <a:latin typeface="Book Antiqua" pitchFamily="18" charset="0"/>
              </a:rPr>
              <a:t> to follow it. </a:t>
            </a:r>
          </a:p>
        </p:txBody>
      </p:sp>
      <p:sp>
        <p:nvSpPr>
          <p:cNvPr id="57346" name="Rectangle 2"/>
          <p:cNvSpPr>
            <a:spLocks noGrp="1" noChangeArrowheads="1"/>
          </p:cNvSpPr>
          <p:nvPr>
            <p:ph type="title"/>
          </p:nvPr>
        </p:nvSpPr>
        <p:spPr>
          <a:xfrm>
            <a:off x="0" y="13855"/>
            <a:ext cx="9144000" cy="762000"/>
          </a:xfrm>
        </p:spPr>
        <p:txBody>
          <a:bodyPr>
            <a:normAutofit/>
          </a:bodyPr>
          <a:lstStyle/>
          <a:p>
            <a:pPr marL="838200" indent="-838200" algn="ctr"/>
            <a:r>
              <a:rPr lang="en-US" sz="3600" dirty="0" smtClean="0">
                <a:solidFill>
                  <a:schemeClr val="tx1"/>
                </a:solidFill>
                <a:latin typeface="Book Antiqua" pitchFamily="18" charset="0"/>
              </a:rPr>
              <a:t>Brown </a:t>
            </a:r>
            <a:r>
              <a:rPr lang="en-US" sz="3600" dirty="0">
                <a:solidFill>
                  <a:schemeClr val="tx1"/>
                </a:solidFill>
                <a:latin typeface="Book Antiqua" pitchFamily="18" charset="0"/>
              </a:rPr>
              <a:t>v. Board of </a:t>
            </a:r>
            <a:r>
              <a:rPr lang="en-US" sz="3600" dirty="0" smtClean="0">
                <a:solidFill>
                  <a:schemeClr val="tx1"/>
                </a:solidFill>
                <a:latin typeface="Book Antiqua" pitchFamily="18" charset="0"/>
              </a:rPr>
              <a:t>Education</a:t>
            </a:r>
            <a:endParaRPr lang="en-US" sz="3600" dirty="0">
              <a:solidFill>
                <a:schemeClr val="tx1"/>
              </a:solidFill>
              <a:latin typeface="Book Antiqua" pitchFamily="18" charset="0"/>
            </a:endParaRPr>
          </a:p>
        </p:txBody>
      </p:sp>
      <p:pic>
        <p:nvPicPr>
          <p:cNvPr id="57349" name="Picture 5" descr="brown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87171"/>
            <a:ext cx="3429000" cy="231018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2138" y="4161775"/>
            <a:ext cx="2024062" cy="262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29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610600" cy="4525963"/>
          </a:xfrm>
        </p:spPr>
        <p:txBody>
          <a:bodyPr/>
          <a:lstStyle/>
          <a:p>
            <a:r>
              <a:rPr lang="en-US" dirty="0">
                <a:latin typeface="Book Antiqua" pitchFamily="18" charset="0"/>
              </a:rPr>
              <a:t>The governor of Arkansas ordered the National Guard to keep nine African American students from attending Little Rock’s Central High School</a:t>
            </a:r>
            <a:r>
              <a:rPr lang="en-US" dirty="0" smtClean="0">
                <a:latin typeface="Book Antiqua" pitchFamily="18" charset="0"/>
              </a:rPr>
              <a:t>.</a:t>
            </a:r>
          </a:p>
          <a:p>
            <a:endParaRPr lang="en-US" dirty="0">
              <a:latin typeface="Book Antiqua" pitchFamily="18" charset="0"/>
            </a:endParaRPr>
          </a:p>
          <a:p>
            <a:r>
              <a:rPr lang="en-US" dirty="0">
                <a:latin typeface="Book Antiqua" pitchFamily="18" charset="0"/>
              </a:rPr>
              <a:t>President Eisenhower sent federal troops to Little Rock to force the high school to </a:t>
            </a:r>
            <a:r>
              <a:rPr lang="en-US" b="1" dirty="0">
                <a:latin typeface="Book Antiqua" pitchFamily="18" charset="0"/>
              </a:rPr>
              <a:t>integrate.</a:t>
            </a:r>
          </a:p>
          <a:p>
            <a:endParaRPr lang="en-US" dirty="0">
              <a:latin typeface="Book Antiqua"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823" y="3761509"/>
            <a:ext cx="4046446" cy="292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35327"/>
            <a:ext cx="3124200" cy="231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70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1066800"/>
            <a:ext cx="6781800" cy="5791200"/>
          </a:xfrm>
        </p:spPr>
        <p:txBody>
          <a:bodyPr>
            <a:normAutofit/>
          </a:bodyPr>
          <a:lstStyle/>
          <a:p>
            <a:pPr>
              <a:lnSpc>
                <a:spcPct val="80000"/>
              </a:lnSpc>
              <a:buFont typeface="Wingdings" pitchFamily="2" charset="2"/>
              <a:buChar char="Ø"/>
            </a:pPr>
            <a:r>
              <a:rPr lang="en-US" sz="2200" b="1" dirty="0">
                <a:latin typeface="Book Antiqua" pitchFamily="18" charset="0"/>
              </a:rPr>
              <a:t>Martin Luther King, Jr.</a:t>
            </a:r>
            <a:r>
              <a:rPr lang="en-US" sz="2200" dirty="0">
                <a:latin typeface="Book Antiqua" pitchFamily="18" charset="0"/>
              </a:rPr>
              <a:t>, was arrested in Birmingham, Alabama, while demonstrating against racial segregation. </a:t>
            </a:r>
            <a:endParaRPr lang="en-US" sz="2200" dirty="0" smtClean="0">
              <a:latin typeface="Book Antiqua" pitchFamily="18" charset="0"/>
            </a:endParaRPr>
          </a:p>
          <a:p>
            <a:pPr>
              <a:lnSpc>
                <a:spcPct val="80000"/>
              </a:lnSpc>
              <a:buFont typeface="Wingdings" pitchFamily="2" charset="2"/>
              <a:buChar char="Ø"/>
            </a:pPr>
            <a:endParaRPr lang="en-US" sz="2200" dirty="0">
              <a:latin typeface="Book Antiqua" pitchFamily="18" charset="0"/>
            </a:endParaRPr>
          </a:p>
          <a:p>
            <a:pPr>
              <a:lnSpc>
                <a:spcPct val="80000"/>
              </a:lnSpc>
              <a:buFont typeface="Wingdings" pitchFamily="2" charset="2"/>
              <a:buChar char="Ø"/>
            </a:pPr>
            <a:r>
              <a:rPr lang="en-US" sz="2200" dirty="0">
                <a:latin typeface="Book Antiqua" pitchFamily="18" charset="0"/>
              </a:rPr>
              <a:t>In jail he wrote his </a:t>
            </a:r>
            <a:r>
              <a:rPr lang="en-US" sz="2200" b="1" i="1" dirty="0">
                <a:latin typeface="Book Antiqua" pitchFamily="18" charset="0"/>
              </a:rPr>
              <a:t>Letter from Birmingham Jail </a:t>
            </a:r>
            <a:r>
              <a:rPr lang="en-US" sz="2200" dirty="0">
                <a:latin typeface="Book Antiqua" pitchFamily="18" charset="0"/>
              </a:rPr>
              <a:t>to address fears white religious leaders had that he was moving too fast toward desegregation. </a:t>
            </a:r>
            <a:endParaRPr lang="en-US" sz="2200" dirty="0" smtClean="0">
              <a:latin typeface="Book Antiqua" pitchFamily="18" charset="0"/>
            </a:endParaRPr>
          </a:p>
          <a:p>
            <a:pPr>
              <a:lnSpc>
                <a:spcPct val="80000"/>
              </a:lnSpc>
              <a:buFont typeface="Wingdings" pitchFamily="2" charset="2"/>
              <a:buChar char="Ø"/>
            </a:pPr>
            <a:endParaRPr lang="en-US" sz="2200" dirty="0">
              <a:latin typeface="Book Antiqua" pitchFamily="18" charset="0"/>
            </a:endParaRPr>
          </a:p>
          <a:p>
            <a:pPr>
              <a:lnSpc>
                <a:spcPct val="80000"/>
              </a:lnSpc>
              <a:buFont typeface="Wingdings" pitchFamily="2" charset="2"/>
              <a:buChar char="Ø"/>
            </a:pPr>
            <a:r>
              <a:rPr lang="en-US" sz="2200" dirty="0">
                <a:latin typeface="Book Antiqua" pitchFamily="18" charset="0"/>
              </a:rPr>
              <a:t>In his letter, King explained why victims of segregation, violent attacks, and murder found it difficult to wait for those injustices to end. </a:t>
            </a:r>
            <a:endParaRPr lang="en-US" sz="2200" dirty="0" smtClean="0">
              <a:latin typeface="Book Antiqua" pitchFamily="18" charset="0"/>
            </a:endParaRPr>
          </a:p>
          <a:p>
            <a:pPr>
              <a:lnSpc>
                <a:spcPct val="80000"/>
              </a:lnSpc>
              <a:buFont typeface="Wingdings" pitchFamily="2" charset="2"/>
              <a:buChar char="Ø"/>
            </a:pPr>
            <a:endParaRPr lang="en-US" sz="2200" dirty="0">
              <a:latin typeface="Book Antiqua" pitchFamily="18" charset="0"/>
            </a:endParaRPr>
          </a:p>
          <a:p>
            <a:pPr>
              <a:lnSpc>
                <a:spcPct val="80000"/>
              </a:lnSpc>
              <a:buFont typeface="Wingdings" pitchFamily="2" charset="2"/>
              <a:buChar char="Ø"/>
            </a:pPr>
            <a:r>
              <a:rPr lang="en-US" sz="2200" dirty="0" smtClean="0">
                <a:latin typeface="Book Antiqua" pitchFamily="18" charset="0"/>
              </a:rPr>
              <a:t>Later </a:t>
            </a:r>
            <a:r>
              <a:rPr lang="en-US" sz="2200" dirty="0">
                <a:latin typeface="Book Antiqua" pitchFamily="18" charset="0"/>
              </a:rPr>
              <a:t>the same year, King delivered his most famous speech, </a:t>
            </a:r>
            <a:r>
              <a:rPr lang="en-US" sz="2200" b="1" i="1" dirty="0">
                <a:latin typeface="Book Antiqua" pitchFamily="18" charset="0"/>
              </a:rPr>
              <a:t>I Have a Dream</a:t>
            </a:r>
            <a:r>
              <a:rPr lang="en-US" sz="2200" dirty="0">
                <a:latin typeface="Book Antiqua" pitchFamily="18" charset="0"/>
              </a:rPr>
              <a:t>, to over 250,000 people at the Lincoln Memorial in Washington, D.C. In this speech, King asked </a:t>
            </a:r>
            <a:endParaRPr lang="en-US" sz="2200" dirty="0" smtClean="0">
              <a:latin typeface="Book Antiqua" pitchFamily="18" charset="0"/>
            </a:endParaRPr>
          </a:p>
          <a:p>
            <a:pPr marL="109728" indent="0">
              <a:lnSpc>
                <a:spcPct val="80000"/>
              </a:lnSpc>
              <a:buNone/>
            </a:pPr>
            <a:r>
              <a:rPr lang="en-US" sz="2200" dirty="0" smtClean="0">
                <a:latin typeface="Book Antiqua" pitchFamily="18" charset="0"/>
              </a:rPr>
              <a:t>                           for </a:t>
            </a:r>
            <a:r>
              <a:rPr lang="en-US" sz="2200" dirty="0">
                <a:latin typeface="Book Antiqua" pitchFamily="18" charset="0"/>
              </a:rPr>
              <a:t>peace </a:t>
            </a:r>
            <a:r>
              <a:rPr lang="en-US" sz="2200" dirty="0" smtClean="0">
                <a:latin typeface="Book Antiqua" pitchFamily="18" charset="0"/>
              </a:rPr>
              <a:t>and </a:t>
            </a:r>
            <a:r>
              <a:rPr lang="en-US" sz="2200" dirty="0">
                <a:latin typeface="Book Antiqua" pitchFamily="18" charset="0"/>
              </a:rPr>
              <a:t>racial harmony.</a:t>
            </a:r>
          </a:p>
        </p:txBody>
      </p:sp>
      <p:sp>
        <p:nvSpPr>
          <p:cNvPr id="63490" name="Rectangle 2"/>
          <p:cNvSpPr>
            <a:spLocks noGrp="1" noChangeArrowheads="1"/>
          </p:cNvSpPr>
          <p:nvPr>
            <p:ph type="title"/>
          </p:nvPr>
        </p:nvSpPr>
        <p:spPr>
          <a:xfrm>
            <a:off x="0" y="274638"/>
            <a:ext cx="8686800" cy="792162"/>
          </a:xfrm>
        </p:spPr>
        <p:txBody>
          <a:bodyPr>
            <a:normAutofit fontScale="90000"/>
          </a:bodyPr>
          <a:lstStyle/>
          <a:p>
            <a:pPr marL="838200" indent="-838200" algn="ctr"/>
            <a:r>
              <a:rPr lang="en-US" sz="4400" dirty="0" smtClean="0">
                <a:solidFill>
                  <a:schemeClr val="tx1"/>
                </a:solidFill>
                <a:latin typeface="Book Antiqua" pitchFamily="18" charset="0"/>
              </a:rPr>
              <a:t>Martin </a:t>
            </a:r>
            <a:r>
              <a:rPr lang="en-US" sz="4400" dirty="0">
                <a:solidFill>
                  <a:schemeClr val="tx1"/>
                </a:solidFill>
                <a:latin typeface="Book Antiqua" pitchFamily="18" charset="0"/>
              </a:rPr>
              <a:t>Luther King, Jr</a:t>
            </a:r>
            <a:r>
              <a:rPr lang="en-US" sz="4400" dirty="0" smtClean="0">
                <a:solidFill>
                  <a:schemeClr val="tx1"/>
                </a:solidFill>
                <a:latin typeface="Book Antiqua" pitchFamily="18" charset="0"/>
              </a:rPr>
              <a:t>., </a:t>
            </a:r>
            <a:r>
              <a:rPr lang="en-US" sz="3100" dirty="0" smtClean="0">
                <a:solidFill>
                  <a:schemeClr val="tx1"/>
                </a:solidFill>
                <a:latin typeface="Book Antiqua" pitchFamily="18" charset="0"/>
              </a:rPr>
              <a:t>1963</a:t>
            </a:r>
            <a:r>
              <a:rPr lang="en-US" sz="2400" dirty="0">
                <a:solidFill>
                  <a:schemeClr val="tx1"/>
                </a:solidFill>
                <a:latin typeface="Book Antiqua" pitchFamily="18" charset="0"/>
              </a:rPr>
              <a:t/>
            </a:r>
            <a:br>
              <a:rPr lang="en-US" sz="2400" dirty="0">
                <a:solidFill>
                  <a:schemeClr val="tx1"/>
                </a:solidFill>
                <a:latin typeface="Book Antiqua" pitchFamily="18" charset="0"/>
              </a:rPr>
            </a:br>
            <a:endParaRPr lang="en-US" sz="2400" dirty="0">
              <a:solidFill>
                <a:schemeClr val="tx1"/>
              </a:solidFill>
              <a:latin typeface="Book Antiqua" pitchFamily="18" charset="0"/>
            </a:endParaRPr>
          </a:p>
        </p:txBody>
      </p:sp>
      <p:pic>
        <p:nvPicPr>
          <p:cNvPr id="63492" name="Picture 4" descr="Martin%20Luther%20King%20Jr%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727" y="1981200"/>
            <a:ext cx="2362200" cy="263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07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0" y="1143000"/>
            <a:ext cx="9144000" cy="5715000"/>
          </a:xfrm>
        </p:spPr>
        <p:txBody>
          <a:bodyPr/>
          <a:lstStyle/>
          <a:p>
            <a:pPr>
              <a:lnSpc>
                <a:spcPct val="80000"/>
              </a:lnSpc>
            </a:pPr>
            <a:r>
              <a:rPr lang="en-US" sz="2000" dirty="0">
                <a:latin typeface="Book Antiqua" pitchFamily="18" charset="0"/>
              </a:rPr>
              <a:t>1964––The </a:t>
            </a:r>
            <a:r>
              <a:rPr lang="en-US" sz="2000" b="1" dirty="0">
                <a:latin typeface="Book Antiqua" pitchFamily="18" charset="0"/>
              </a:rPr>
              <a:t>Civil Rights Act of 1964 </a:t>
            </a:r>
            <a:r>
              <a:rPr lang="en-US" sz="2000" dirty="0">
                <a:latin typeface="Book Antiqua" pitchFamily="18" charset="0"/>
              </a:rPr>
              <a:t>was signed into law by President Lyndon Johnson. </a:t>
            </a:r>
            <a:endParaRPr lang="en-US" sz="2000" dirty="0" smtClean="0">
              <a:latin typeface="Book Antiqua" pitchFamily="18" charset="0"/>
            </a:endParaRPr>
          </a:p>
          <a:p>
            <a:pPr>
              <a:lnSpc>
                <a:spcPct val="80000"/>
              </a:lnSpc>
            </a:pPr>
            <a:endParaRPr lang="en-US" sz="2000" dirty="0" smtClean="0">
              <a:latin typeface="Book Antiqua" pitchFamily="18" charset="0"/>
            </a:endParaRPr>
          </a:p>
          <a:p>
            <a:pPr>
              <a:lnSpc>
                <a:spcPct val="80000"/>
              </a:lnSpc>
            </a:pPr>
            <a:r>
              <a:rPr lang="en-US" sz="2000" b="1" dirty="0" smtClean="0">
                <a:latin typeface="Book Antiqua" pitchFamily="18" charset="0"/>
              </a:rPr>
              <a:t>This </a:t>
            </a:r>
            <a:r>
              <a:rPr lang="en-US" sz="2000" b="1" dirty="0">
                <a:latin typeface="Book Antiqua" pitchFamily="18" charset="0"/>
              </a:rPr>
              <a:t>law prohibited discrimination based on race, religion, national origin, and gender</a:t>
            </a:r>
            <a:r>
              <a:rPr lang="en-US" sz="2000" dirty="0">
                <a:latin typeface="Book Antiqua" pitchFamily="18" charset="0"/>
              </a:rPr>
              <a:t>. </a:t>
            </a:r>
            <a:endParaRPr lang="en-US" sz="2000" dirty="0" smtClean="0">
              <a:latin typeface="Book Antiqua" pitchFamily="18" charset="0"/>
            </a:endParaRPr>
          </a:p>
          <a:p>
            <a:pPr>
              <a:lnSpc>
                <a:spcPct val="80000"/>
              </a:lnSpc>
            </a:pPr>
            <a:endParaRPr lang="en-US" sz="2000" dirty="0" smtClean="0">
              <a:latin typeface="Book Antiqua" pitchFamily="18" charset="0"/>
            </a:endParaRPr>
          </a:p>
          <a:p>
            <a:pPr>
              <a:lnSpc>
                <a:spcPct val="80000"/>
              </a:lnSpc>
            </a:pPr>
            <a:r>
              <a:rPr lang="en-US" sz="2000" dirty="0" smtClean="0">
                <a:latin typeface="Book Antiqua" pitchFamily="18" charset="0"/>
              </a:rPr>
              <a:t>It </a:t>
            </a:r>
            <a:r>
              <a:rPr lang="en-US" sz="2000" dirty="0">
                <a:latin typeface="Book Antiqua" pitchFamily="18" charset="0"/>
              </a:rPr>
              <a:t>allowed all citizens the right to enter any park, restroom, library, theater, and public building in the United States. </a:t>
            </a:r>
            <a:endParaRPr lang="en-US" sz="2000" dirty="0" smtClean="0">
              <a:latin typeface="Book Antiqua" pitchFamily="18" charset="0"/>
            </a:endParaRPr>
          </a:p>
          <a:p>
            <a:pPr>
              <a:lnSpc>
                <a:spcPct val="80000"/>
              </a:lnSpc>
            </a:pPr>
            <a:endParaRPr lang="en-US" sz="2000" dirty="0">
              <a:latin typeface="Book Antiqua" pitchFamily="18" charset="0"/>
            </a:endParaRPr>
          </a:p>
          <a:p>
            <a:pPr>
              <a:lnSpc>
                <a:spcPct val="80000"/>
              </a:lnSpc>
            </a:pPr>
            <a:r>
              <a:rPr lang="en-US" sz="2000" dirty="0">
                <a:latin typeface="Book Antiqua" pitchFamily="18" charset="0"/>
              </a:rPr>
              <a:t>One factor that prompted this law was the long struggle for civil rights undertaken by America’s African American population. </a:t>
            </a:r>
            <a:endParaRPr lang="en-US" sz="2000" dirty="0" smtClean="0">
              <a:latin typeface="Book Antiqua" pitchFamily="18" charset="0"/>
            </a:endParaRPr>
          </a:p>
          <a:p>
            <a:pPr>
              <a:lnSpc>
                <a:spcPct val="80000"/>
              </a:lnSpc>
            </a:pPr>
            <a:endParaRPr lang="en-US" sz="2000" dirty="0" smtClean="0">
              <a:latin typeface="Book Antiqua" pitchFamily="18" charset="0"/>
            </a:endParaRPr>
          </a:p>
          <a:p>
            <a:pPr>
              <a:lnSpc>
                <a:spcPct val="80000"/>
              </a:lnSpc>
            </a:pPr>
            <a:r>
              <a:rPr lang="en-US" sz="2000" dirty="0" smtClean="0">
                <a:latin typeface="Book Antiqua" pitchFamily="18" charset="0"/>
              </a:rPr>
              <a:t>Another </a:t>
            </a:r>
            <a:r>
              <a:rPr lang="en-US" sz="2000" dirty="0">
                <a:latin typeface="Book Antiqua" pitchFamily="18" charset="0"/>
              </a:rPr>
              <a:t>factor was King’s famous </a:t>
            </a:r>
            <a:r>
              <a:rPr lang="en-US" sz="2000" b="1" i="1" dirty="0">
                <a:latin typeface="Book Antiqua" pitchFamily="18" charset="0"/>
              </a:rPr>
              <a:t>I Have a Dream </a:t>
            </a:r>
            <a:r>
              <a:rPr lang="en-US" sz="2000" dirty="0">
                <a:latin typeface="Book Antiqua" pitchFamily="18" charset="0"/>
              </a:rPr>
              <a:t>speech; its moving words helped create widespread support for this law. </a:t>
            </a:r>
            <a:endParaRPr lang="en-US" sz="2000" dirty="0" smtClean="0">
              <a:latin typeface="Book Antiqua" pitchFamily="18" charset="0"/>
            </a:endParaRPr>
          </a:p>
          <a:p>
            <a:pPr>
              <a:lnSpc>
                <a:spcPct val="80000"/>
              </a:lnSpc>
            </a:pPr>
            <a:endParaRPr lang="en-US" sz="2000" dirty="0" smtClean="0">
              <a:latin typeface="Book Antiqua" pitchFamily="18" charset="0"/>
            </a:endParaRPr>
          </a:p>
          <a:p>
            <a:pPr>
              <a:lnSpc>
                <a:spcPct val="80000"/>
              </a:lnSpc>
            </a:pPr>
            <a:r>
              <a:rPr lang="en-US" sz="2000" dirty="0" smtClean="0">
                <a:latin typeface="Book Antiqua" pitchFamily="18" charset="0"/>
              </a:rPr>
              <a:t>Other </a:t>
            </a:r>
            <a:r>
              <a:rPr lang="en-US" sz="2000" dirty="0">
                <a:latin typeface="Book Antiqua" pitchFamily="18" charset="0"/>
              </a:rPr>
              <a:t>factors were news reports of presidential actions that combated civil rights violations, such as Truman’s in 1948 and Eisenhower’s in 1954, and Kennedy sending federal troops to Mississippi (1962) and Alabama (1963) to force the integration of public universities there</a:t>
            </a:r>
            <a:r>
              <a:rPr lang="en-US" sz="2000" dirty="0" smtClean="0">
                <a:latin typeface="Book Antiqua" pitchFamily="18" charset="0"/>
              </a:rPr>
              <a:t>.</a:t>
            </a:r>
            <a:endParaRPr lang="en-US" sz="2000" dirty="0">
              <a:latin typeface="Book Antiqua" pitchFamily="18" charset="0"/>
            </a:endParaRPr>
          </a:p>
        </p:txBody>
      </p:sp>
      <p:sp>
        <p:nvSpPr>
          <p:cNvPr id="154626" name="Rectangle 2"/>
          <p:cNvSpPr>
            <a:spLocks noGrp="1" noChangeArrowheads="1"/>
          </p:cNvSpPr>
          <p:nvPr>
            <p:ph type="title"/>
          </p:nvPr>
        </p:nvSpPr>
        <p:spPr>
          <a:xfrm>
            <a:off x="457200" y="0"/>
            <a:ext cx="8229600" cy="1143000"/>
          </a:xfrm>
        </p:spPr>
        <p:txBody>
          <a:bodyPr>
            <a:normAutofit/>
          </a:bodyPr>
          <a:lstStyle/>
          <a:p>
            <a:pPr algn="ctr"/>
            <a:r>
              <a:rPr lang="en-US" sz="2400" dirty="0" smtClean="0">
                <a:latin typeface="Book Antiqua" pitchFamily="18" charset="0"/>
              </a:rPr>
              <a:t> </a:t>
            </a:r>
            <a:r>
              <a:rPr lang="en-US" sz="4000" dirty="0" smtClean="0">
                <a:solidFill>
                  <a:schemeClr val="tx1"/>
                </a:solidFill>
                <a:latin typeface="Book Antiqua" pitchFamily="18" charset="0"/>
              </a:rPr>
              <a:t>Civil </a:t>
            </a:r>
            <a:r>
              <a:rPr lang="en-US" sz="4000" dirty="0">
                <a:solidFill>
                  <a:schemeClr val="tx1"/>
                </a:solidFill>
                <a:latin typeface="Book Antiqua" pitchFamily="18" charset="0"/>
              </a:rPr>
              <a:t>Rights Act of </a:t>
            </a:r>
            <a:r>
              <a:rPr lang="en-US" sz="4000" dirty="0" smtClean="0">
                <a:solidFill>
                  <a:schemeClr val="tx1"/>
                </a:solidFill>
                <a:latin typeface="Book Antiqua" pitchFamily="18" charset="0"/>
              </a:rPr>
              <a:t>1964</a:t>
            </a:r>
            <a:endParaRPr lang="en-US" sz="4000" dirty="0">
              <a:solidFill>
                <a:schemeClr val="tx1"/>
              </a:solidFill>
              <a:latin typeface="Book Antiqua" pitchFamily="18" charset="0"/>
            </a:endParaRPr>
          </a:p>
        </p:txBody>
      </p:sp>
    </p:spTree>
    <p:extLst>
      <p:ext uri="{BB962C8B-B14F-4D97-AF65-F5344CB8AC3E}">
        <p14:creationId xmlns:p14="http://schemas.microsoft.com/office/powerpoint/2010/main" val="3648608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nSpc>
                <a:spcPct val="80000"/>
              </a:lnSpc>
              <a:buClr>
                <a:srgbClr val="2DA2BF"/>
              </a:buClr>
            </a:pPr>
            <a:r>
              <a:rPr lang="en-US" sz="2000" dirty="0">
                <a:solidFill>
                  <a:prstClr val="black"/>
                </a:solidFill>
                <a:latin typeface="Book Antiqua" pitchFamily="18" charset="0"/>
              </a:rPr>
              <a:t>1965––The </a:t>
            </a:r>
            <a:r>
              <a:rPr lang="en-US" sz="2000" b="1" dirty="0" smtClean="0">
                <a:solidFill>
                  <a:prstClr val="black"/>
                </a:solidFill>
                <a:latin typeface="Book Antiqua" pitchFamily="18" charset="0"/>
              </a:rPr>
              <a:t>outlawed</a:t>
            </a:r>
            <a:r>
              <a:rPr lang="en-US" sz="2000" dirty="0" smtClean="0">
                <a:solidFill>
                  <a:prstClr val="black"/>
                </a:solidFill>
                <a:latin typeface="Book Antiqua" pitchFamily="18" charset="0"/>
              </a:rPr>
              <a:t> </a:t>
            </a:r>
            <a:r>
              <a:rPr lang="en-US" sz="2000" dirty="0">
                <a:solidFill>
                  <a:prstClr val="black"/>
                </a:solidFill>
                <a:latin typeface="Book Antiqua" pitchFamily="18" charset="0"/>
              </a:rPr>
              <a:t>the requirement for would-be voters in the United States to take literacy tests to register to vote because this requirement was judged as unfair to minorities</a:t>
            </a:r>
            <a:r>
              <a:rPr lang="en-US" sz="2000" dirty="0" smtClean="0">
                <a:solidFill>
                  <a:prstClr val="black"/>
                </a:solidFill>
                <a:latin typeface="Book Antiqua" pitchFamily="18" charset="0"/>
              </a:rPr>
              <a:t>.</a:t>
            </a:r>
          </a:p>
          <a:p>
            <a:pPr lvl="0">
              <a:lnSpc>
                <a:spcPct val="80000"/>
              </a:lnSpc>
              <a:buClr>
                <a:srgbClr val="2DA2BF"/>
              </a:buClr>
            </a:pPr>
            <a:endParaRPr lang="en-US" sz="2000" dirty="0" smtClean="0">
              <a:solidFill>
                <a:prstClr val="black"/>
              </a:solidFill>
              <a:latin typeface="Book Antiqua" pitchFamily="18" charset="0"/>
            </a:endParaRPr>
          </a:p>
          <a:p>
            <a:pPr lvl="0">
              <a:lnSpc>
                <a:spcPct val="80000"/>
              </a:lnSpc>
              <a:buClr>
                <a:srgbClr val="2DA2BF"/>
              </a:buClr>
            </a:pPr>
            <a:r>
              <a:rPr lang="en-US" sz="2000" dirty="0" smtClean="0">
                <a:solidFill>
                  <a:prstClr val="black"/>
                </a:solidFill>
                <a:latin typeface="Book Antiqua" pitchFamily="18" charset="0"/>
              </a:rPr>
              <a:t>The </a:t>
            </a:r>
            <a:r>
              <a:rPr lang="en-US" sz="2000" dirty="0">
                <a:solidFill>
                  <a:prstClr val="black"/>
                </a:solidFill>
                <a:latin typeface="Book Antiqua" pitchFamily="18" charset="0"/>
              </a:rPr>
              <a:t>act provided money to pay for programs to register voters in areas with large numbers of unregistered </a:t>
            </a:r>
            <a:r>
              <a:rPr lang="en-US" sz="2000" dirty="0" smtClean="0">
                <a:solidFill>
                  <a:prstClr val="black"/>
                </a:solidFill>
                <a:latin typeface="Book Antiqua" pitchFamily="18" charset="0"/>
              </a:rPr>
              <a:t>minorities.</a:t>
            </a:r>
          </a:p>
          <a:p>
            <a:pPr lvl="0">
              <a:lnSpc>
                <a:spcPct val="80000"/>
              </a:lnSpc>
              <a:buClr>
                <a:srgbClr val="2DA2BF"/>
              </a:buClr>
            </a:pPr>
            <a:endParaRPr lang="en-US" sz="2000" dirty="0" smtClean="0">
              <a:solidFill>
                <a:prstClr val="black"/>
              </a:solidFill>
              <a:latin typeface="Book Antiqua" pitchFamily="18" charset="0"/>
            </a:endParaRPr>
          </a:p>
          <a:p>
            <a:pPr lvl="0">
              <a:lnSpc>
                <a:spcPct val="80000"/>
              </a:lnSpc>
              <a:buClr>
                <a:srgbClr val="2DA2BF"/>
              </a:buClr>
            </a:pPr>
            <a:r>
              <a:rPr lang="en-US" sz="2000" dirty="0" smtClean="0">
                <a:solidFill>
                  <a:prstClr val="black"/>
                </a:solidFill>
                <a:latin typeface="Book Antiqua" pitchFamily="18" charset="0"/>
              </a:rPr>
              <a:t>Gave Department </a:t>
            </a:r>
            <a:r>
              <a:rPr lang="en-US" sz="2000" dirty="0">
                <a:solidFill>
                  <a:prstClr val="black"/>
                </a:solidFill>
                <a:latin typeface="Book Antiqua" pitchFamily="18" charset="0"/>
              </a:rPr>
              <a:t>of Justice the right to oversee the voting laws in certain districts that had used tactics such as literacy tests or poll taxes to limit voting.</a:t>
            </a:r>
          </a:p>
          <a:p>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a:latin typeface="Book Antiqua" pitchFamily="18" charset="0"/>
              </a:rPr>
              <a:t>Voting Rights Act of 1965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065442"/>
            <a:ext cx="2514600" cy="271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706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295400"/>
            <a:ext cx="8229600" cy="1143000"/>
          </a:xfrm>
        </p:spPr>
        <p:txBody>
          <a:bodyPr>
            <a:noAutofit/>
          </a:bodyPr>
          <a:lstStyle/>
          <a:p>
            <a:pPr algn="ctr"/>
            <a:r>
              <a:rPr lang="en-US" sz="4400" dirty="0" smtClean="0">
                <a:solidFill>
                  <a:schemeClr val="tx1"/>
                </a:solidFill>
                <a:latin typeface="Book Antiqua" pitchFamily="18" charset="0"/>
              </a:rPr>
              <a:t>Impact of Political Developments between </a:t>
            </a:r>
            <a:br>
              <a:rPr lang="en-US" sz="4400" dirty="0" smtClean="0">
                <a:solidFill>
                  <a:schemeClr val="tx1"/>
                </a:solidFill>
                <a:latin typeface="Book Antiqua" pitchFamily="18" charset="0"/>
              </a:rPr>
            </a:br>
            <a:r>
              <a:rPr lang="en-US" sz="3200" dirty="0" smtClean="0">
                <a:solidFill>
                  <a:schemeClr val="tx1"/>
                </a:solidFill>
                <a:latin typeface="Book Antiqua" pitchFamily="18" charset="0"/>
              </a:rPr>
              <a:t>1945 -1970</a:t>
            </a:r>
            <a:br>
              <a:rPr lang="en-US" sz="3200" dirty="0" smtClean="0">
                <a:solidFill>
                  <a:schemeClr val="tx1"/>
                </a:solidFill>
                <a:latin typeface="Book Antiqua" pitchFamily="18" charset="0"/>
              </a:rPr>
            </a:br>
            <a:r>
              <a:rPr lang="en-US" sz="4400" dirty="0" smtClean="0">
                <a:solidFill>
                  <a:schemeClr val="tx1"/>
                </a:solidFill>
                <a:latin typeface="Book Antiqua" pitchFamily="18" charset="0"/>
              </a:rPr>
              <a:t/>
            </a:r>
            <a:br>
              <a:rPr lang="en-US" sz="4400" dirty="0" smtClean="0">
                <a:solidFill>
                  <a:schemeClr val="tx1"/>
                </a:solidFill>
                <a:latin typeface="Book Antiqua" pitchFamily="18" charset="0"/>
              </a:rPr>
            </a:br>
            <a:r>
              <a:rPr lang="en-US" sz="3600" dirty="0" smtClean="0">
                <a:solidFill>
                  <a:schemeClr val="tx1"/>
                </a:solidFill>
                <a:latin typeface="Book Antiqua" pitchFamily="18" charset="0"/>
              </a:rPr>
              <a:t>Standard 23</a:t>
            </a:r>
            <a:endParaRPr lang="en-US" sz="3600" dirty="0">
              <a:solidFill>
                <a:schemeClr val="tx1"/>
              </a:solidFill>
              <a:latin typeface="Book Antiqua" pitchFamily="18"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57600"/>
            <a:ext cx="4343400" cy="288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688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Book Antiqua" pitchFamily="18" charset="0"/>
              </a:rPr>
              <a:t>During most of the 50s &amp; 60s, the U.S Supreme Court was headed by </a:t>
            </a:r>
            <a:r>
              <a:rPr lang="en-US" sz="2400" b="1" dirty="0" smtClean="0">
                <a:latin typeface="Book Antiqua" pitchFamily="18" charset="0"/>
              </a:rPr>
              <a:t>Chief Justice Earl Warren</a:t>
            </a:r>
            <a:r>
              <a:rPr lang="en-US" sz="2400" dirty="0" smtClean="0">
                <a:latin typeface="Book Antiqua" pitchFamily="18" charset="0"/>
              </a:rPr>
              <a:t>.</a:t>
            </a:r>
          </a:p>
          <a:p>
            <a:endParaRPr lang="en-US" sz="2400" dirty="0" smtClean="0">
              <a:latin typeface="Book Antiqua" pitchFamily="18" charset="0"/>
            </a:endParaRPr>
          </a:p>
          <a:p>
            <a:r>
              <a:rPr lang="en-US" sz="2400" dirty="0" smtClean="0">
                <a:latin typeface="Book Antiqua" pitchFamily="18" charset="0"/>
              </a:rPr>
              <a:t>The </a:t>
            </a:r>
            <a:r>
              <a:rPr lang="en-US" sz="2400" b="1" dirty="0">
                <a:latin typeface="Book Antiqua" pitchFamily="18" charset="0"/>
              </a:rPr>
              <a:t>Warren Court</a:t>
            </a:r>
            <a:r>
              <a:rPr lang="en-US" sz="2400" dirty="0">
                <a:latin typeface="Book Antiqua" pitchFamily="18" charset="0"/>
              </a:rPr>
              <a:t> became famous for issuing landmark decisions such as:</a:t>
            </a:r>
          </a:p>
          <a:p>
            <a:pPr lvl="1"/>
            <a:r>
              <a:rPr lang="en-US" sz="2000" dirty="0">
                <a:latin typeface="Book Antiqua" pitchFamily="18" charset="0"/>
              </a:rPr>
              <a:t>Brown v. Board of Education </a:t>
            </a:r>
          </a:p>
          <a:p>
            <a:pPr lvl="1"/>
            <a:r>
              <a:rPr lang="en-US" sz="2000" dirty="0">
                <a:latin typeface="Book Antiqua" pitchFamily="18" charset="0"/>
              </a:rPr>
              <a:t>right to free speech protecting student wearing armbands as an antiwar protest on school grounds</a:t>
            </a:r>
          </a:p>
          <a:p>
            <a:pPr lvl="1"/>
            <a:r>
              <a:rPr lang="en-US" sz="2000" dirty="0">
                <a:latin typeface="Book Antiqua" pitchFamily="18" charset="0"/>
              </a:rPr>
              <a:t>all states must obey all decisions of the Supreme </a:t>
            </a:r>
            <a:r>
              <a:rPr lang="en-US" sz="2000" dirty="0" smtClean="0">
                <a:latin typeface="Book Antiqua" pitchFamily="18" charset="0"/>
              </a:rPr>
              <a:t>Court</a:t>
            </a:r>
            <a:endParaRPr lang="en-US" sz="2000" dirty="0">
              <a:latin typeface="Book Antiqua" pitchFamily="18" charset="0"/>
            </a:endParaRPr>
          </a:p>
          <a:p>
            <a:pPr marL="109728" indent="0">
              <a:buNone/>
            </a:pPr>
            <a:endParaRPr lang="en-US" sz="2000" dirty="0" smtClean="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Individual Rights</a:t>
            </a:r>
            <a:endParaRPr lang="en-US" dirty="0">
              <a:solidFill>
                <a:schemeClr val="tx1"/>
              </a:solidFill>
              <a:latin typeface="Book Antiqua"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838700"/>
            <a:ext cx="161544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503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582" y="3276600"/>
            <a:ext cx="409401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81000" y="533400"/>
            <a:ext cx="8534400" cy="4525963"/>
          </a:xfrm>
        </p:spPr>
        <p:txBody>
          <a:bodyPr/>
          <a:lstStyle/>
          <a:p>
            <a:r>
              <a:rPr lang="en-US" dirty="0" smtClean="0">
                <a:latin typeface="Book Antiqua" pitchFamily="18" charset="0"/>
              </a:rPr>
              <a:t>In 1963, The </a:t>
            </a:r>
            <a:r>
              <a:rPr lang="en-US" b="1" dirty="0" smtClean="0">
                <a:latin typeface="Book Antiqua" pitchFamily="18" charset="0"/>
              </a:rPr>
              <a:t>Warren Court </a:t>
            </a:r>
            <a:r>
              <a:rPr lang="en-US" dirty="0" smtClean="0">
                <a:latin typeface="Book Antiqua" pitchFamily="18" charset="0"/>
              </a:rPr>
              <a:t>issued another landmark decision, </a:t>
            </a:r>
            <a:r>
              <a:rPr lang="en-US" b="1" i="1" dirty="0" smtClean="0">
                <a:latin typeface="Book Antiqua" pitchFamily="18" charset="0"/>
              </a:rPr>
              <a:t>Miranda v. Arizona</a:t>
            </a:r>
            <a:r>
              <a:rPr lang="en-US" dirty="0" smtClean="0">
                <a:latin typeface="Book Antiqua" pitchFamily="18" charset="0"/>
              </a:rPr>
              <a:t>.</a:t>
            </a:r>
          </a:p>
          <a:p>
            <a:r>
              <a:rPr lang="en-US" dirty="0" smtClean="0">
                <a:latin typeface="Book Antiqua" pitchFamily="18" charset="0"/>
              </a:rPr>
              <a:t>Police must inform suspects of their </a:t>
            </a:r>
            <a:r>
              <a:rPr lang="en-US" b="1" dirty="0" smtClean="0">
                <a:latin typeface="Book Antiqua" pitchFamily="18" charset="0"/>
              </a:rPr>
              <a:t>constitutional rights </a:t>
            </a:r>
            <a:r>
              <a:rPr lang="en-US" dirty="0" smtClean="0">
                <a:latin typeface="Book Antiqua" pitchFamily="18" charset="0"/>
              </a:rPr>
              <a:t>at the time of arrest.</a:t>
            </a:r>
          </a:p>
          <a:p>
            <a:r>
              <a:rPr lang="en-US" dirty="0" smtClean="0">
                <a:latin typeface="Book Antiqua" pitchFamily="18" charset="0"/>
              </a:rPr>
              <a:t>Suspects have the right to </a:t>
            </a:r>
            <a:r>
              <a:rPr lang="en-US" b="1" dirty="0" smtClean="0">
                <a:latin typeface="Book Antiqua" pitchFamily="18" charset="0"/>
              </a:rPr>
              <a:t>remain silent</a:t>
            </a:r>
            <a:r>
              <a:rPr lang="en-US" dirty="0" smtClean="0">
                <a:latin typeface="Book Antiqua" pitchFamily="18" charset="0"/>
              </a:rPr>
              <a:t>, and the </a:t>
            </a:r>
            <a:r>
              <a:rPr lang="en-US" b="1" dirty="0" smtClean="0">
                <a:latin typeface="Book Antiqua" pitchFamily="18" charset="0"/>
              </a:rPr>
              <a:t>right to an attorney</a:t>
            </a:r>
            <a:r>
              <a:rPr lang="en-US" dirty="0" smtClean="0">
                <a:latin typeface="Book Antiqua" pitchFamily="18" charset="0"/>
              </a:rPr>
              <a:t>.</a:t>
            </a:r>
          </a:p>
          <a:p>
            <a:r>
              <a:rPr lang="en-US" dirty="0" smtClean="0">
                <a:latin typeface="Book Antiqua" pitchFamily="18" charset="0"/>
              </a:rPr>
              <a:t>The </a:t>
            </a:r>
            <a:r>
              <a:rPr lang="en-US" b="1" i="1" dirty="0" smtClean="0">
                <a:latin typeface="Book Antiqua" pitchFamily="18" charset="0"/>
              </a:rPr>
              <a:t>Miranda Decision </a:t>
            </a:r>
            <a:r>
              <a:rPr lang="en-US" dirty="0" smtClean="0">
                <a:latin typeface="Book Antiqua" pitchFamily="18" charset="0"/>
              </a:rPr>
              <a:t>strengthened American’ individual rights</a:t>
            </a:r>
            <a:endParaRPr lang="en-US" dirty="0">
              <a:latin typeface="Book Antiqua" pitchFamily="18" charset="0"/>
            </a:endParaRPr>
          </a:p>
        </p:txBody>
      </p:sp>
    </p:spTree>
    <p:extLst>
      <p:ext uri="{BB962C8B-B14F-4D97-AF65-F5344CB8AC3E}">
        <p14:creationId xmlns:p14="http://schemas.microsoft.com/office/powerpoint/2010/main" val="15731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Book Antiqua" pitchFamily="18" charset="0"/>
              </a:rPr>
              <a:t>The assassination of President Kennedy in Dallas, TX, in November 1963, was a tragic event with a </a:t>
            </a:r>
            <a:r>
              <a:rPr lang="en-US" b="1" dirty="0" smtClean="0">
                <a:latin typeface="Book Antiqua" pitchFamily="18" charset="0"/>
              </a:rPr>
              <a:t>twofold political impact</a:t>
            </a:r>
            <a:r>
              <a:rPr lang="en-US" dirty="0" smtClean="0">
                <a:latin typeface="Book Antiqua" pitchFamily="18" charset="0"/>
              </a:rPr>
              <a:t>.</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Murder in Dallas</a:t>
            </a:r>
            <a:endParaRPr lang="en-US" dirty="0">
              <a:solidFill>
                <a:schemeClr val="tx1"/>
              </a:solidFill>
              <a:latin typeface="Book Antiqua"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4343400" cy="248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21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077200" cy="5562600"/>
          </a:xfrm>
        </p:spPr>
        <p:txBody>
          <a:bodyPr/>
          <a:lstStyle/>
          <a:p>
            <a:pPr marL="624078" indent="-514350">
              <a:buFont typeface="+mj-lt"/>
              <a:buAutoNum type="arabicPeriod"/>
            </a:pPr>
            <a:r>
              <a:rPr lang="en-US" dirty="0" smtClean="0">
                <a:latin typeface="Book Antiqua" pitchFamily="18" charset="0"/>
              </a:rPr>
              <a:t>The </a:t>
            </a:r>
            <a:r>
              <a:rPr lang="en-US" b="1" dirty="0" smtClean="0">
                <a:latin typeface="Book Antiqua" pitchFamily="18" charset="0"/>
              </a:rPr>
              <a:t>assassination</a:t>
            </a:r>
            <a:r>
              <a:rPr lang="en-US" dirty="0" smtClean="0">
                <a:latin typeface="Book Antiqua" pitchFamily="18" charset="0"/>
              </a:rPr>
              <a:t> showed Americans just how strong their government was, although the president could be killed, the U.S. government would </a:t>
            </a:r>
            <a:r>
              <a:rPr lang="en-US" b="1" dirty="0" smtClean="0">
                <a:latin typeface="Book Antiqua" pitchFamily="18" charset="0"/>
              </a:rPr>
              <a:t>live on</a:t>
            </a:r>
            <a:r>
              <a:rPr lang="en-US" dirty="0" smtClean="0">
                <a:latin typeface="Book Antiqua" pitchFamily="18" charset="0"/>
              </a:rPr>
              <a:t>.</a:t>
            </a:r>
          </a:p>
          <a:p>
            <a:pPr marL="624078" indent="-514350">
              <a:buFont typeface="+mj-lt"/>
              <a:buAutoNum type="arabicPeriod"/>
            </a:pPr>
            <a:r>
              <a:rPr lang="en-US" dirty="0" smtClean="0">
                <a:latin typeface="Book Antiqua" pitchFamily="18" charset="0"/>
              </a:rPr>
              <a:t>The assassination gave President Johnson, the political capital to force his </a:t>
            </a:r>
            <a:r>
              <a:rPr lang="en-US" b="1" dirty="0" smtClean="0">
                <a:latin typeface="Book Antiqua" pitchFamily="18" charset="0"/>
              </a:rPr>
              <a:t>domestic legislative package</a:t>
            </a:r>
            <a:r>
              <a:rPr lang="en-US" dirty="0" smtClean="0">
                <a:latin typeface="Book Antiqua" pitchFamily="18" charset="0"/>
              </a:rPr>
              <a:t> through congress.</a:t>
            </a:r>
          </a:p>
          <a:p>
            <a:pPr marL="1117854" lvl="2" indent="-514350">
              <a:buFont typeface="Wingdings" pitchFamily="2" charset="2"/>
              <a:buChar char="v"/>
            </a:pPr>
            <a:r>
              <a:rPr lang="en-US" sz="1800" dirty="0" smtClean="0">
                <a:latin typeface="Book Antiqua" pitchFamily="18" charset="0"/>
              </a:rPr>
              <a:t>This included the Economic Opportunity Act of 1964, Johnson’s “War on Poverty”.</a:t>
            </a:r>
          </a:p>
          <a:p>
            <a:pPr marL="1117854" lvl="2" indent="-514350">
              <a:buFont typeface="Wingdings" pitchFamily="2" charset="2"/>
              <a:buChar char="v"/>
            </a:pPr>
            <a:r>
              <a:rPr lang="en-US" sz="1800" b="1" dirty="0" smtClean="0">
                <a:latin typeface="Book Antiqua" pitchFamily="18" charset="0"/>
              </a:rPr>
              <a:t>Civil Rights Act of 1964</a:t>
            </a:r>
            <a:r>
              <a:rPr lang="en-US" sz="1800" dirty="0" smtClean="0">
                <a:latin typeface="Book Antiqua" pitchFamily="18" charset="0"/>
              </a:rPr>
              <a:t>, which outlawed segregation in schools and other public places.</a:t>
            </a:r>
          </a:p>
          <a:p>
            <a:pPr marL="1117854" lvl="2" indent="-514350">
              <a:buFont typeface="+mj-lt"/>
              <a:buAutoNum type="arabicPeriod"/>
            </a:pPr>
            <a:endParaRPr lang="en-US" dirty="0" smtClean="0">
              <a:latin typeface="Book Antiqua" pitchFamily="18" charset="0"/>
            </a:endParaRPr>
          </a:p>
        </p:txBody>
      </p:sp>
    </p:spTree>
    <p:extLst>
      <p:ext uri="{BB962C8B-B14F-4D97-AF65-F5344CB8AC3E}">
        <p14:creationId xmlns:p14="http://schemas.microsoft.com/office/powerpoint/2010/main" val="135745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TextBox 3"/>
          <p:cNvSpPr txBox="1"/>
          <p:nvPr/>
        </p:nvSpPr>
        <p:spPr>
          <a:xfrm>
            <a:off x="762000" y="1447800"/>
            <a:ext cx="7620000" cy="3170099"/>
          </a:xfrm>
          <a:prstGeom prst="rect">
            <a:avLst/>
          </a:prstGeom>
          <a:noFill/>
        </p:spPr>
        <p:txBody>
          <a:bodyPr wrap="square" rtlCol="0">
            <a:spAutoFit/>
          </a:bodyPr>
          <a:lstStyle/>
          <a:p>
            <a:pPr algn="ctr"/>
            <a:r>
              <a:rPr lang="en-US" sz="4000" b="1" dirty="0" smtClean="0">
                <a:latin typeface="Book Antiqua" pitchFamily="18" charset="0"/>
              </a:rPr>
              <a:t>Technological Development &amp;</a:t>
            </a:r>
          </a:p>
          <a:p>
            <a:pPr algn="ctr"/>
            <a:r>
              <a:rPr lang="en-US" sz="4000" b="1" dirty="0" smtClean="0">
                <a:latin typeface="Book Antiqua" pitchFamily="18" charset="0"/>
              </a:rPr>
              <a:t>Economic Growth </a:t>
            </a:r>
            <a:r>
              <a:rPr lang="en-US" sz="4000" b="1" dirty="0">
                <a:latin typeface="Book Antiqua" pitchFamily="18" charset="0"/>
              </a:rPr>
              <a:t>in the U.S. between </a:t>
            </a:r>
            <a:r>
              <a:rPr lang="en-US" sz="4000" b="1" dirty="0" smtClean="0">
                <a:latin typeface="Book Antiqua" pitchFamily="18" charset="0"/>
              </a:rPr>
              <a:t>1945-1975</a:t>
            </a:r>
          </a:p>
          <a:p>
            <a:pPr algn="ctr"/>
            <a:endParaRPr lang="en-US" sz="4000" b="1" dirty="0" smtClean="0">
              <a:latin typeface="Book Antiqua" pitchFamily="18" charset="0"/>
            </a:endParaRPr>
          </a:p>
          <a:p>
            <a:pPr algn="ctr"/>
            <a:r>
              <a:rPr lang="en-US" sz="4000" b="1" dirty="0" smtClean="0">
                <a:latin typeface="Book Antiqua" pitchFamily="18" charset="0"/>
              </a:rPr>
              <a:t>Standard 21</a:t>
            </a:r>
            <a:endParaRPr lang="en-US" sz="4000" b="1" dirty="0">
              <a:latin typeface="Book Antiqua" pitchFamily="18" charset="0"/>
            </a:endParaRPr>
          </a:p>
        </p:txBody>
      </p:sp>
    </p:spTree>
    <p:extLst>
      <p:ext uri="{BB962C8B-B14F-4D97-AF65-F5344CB8AC3E}">
        <p14:creationId xmlns:p14="http://schemas.microsoft.com/office/powerpoint/2010/main" val="1527932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latin typeface="Book Antiqua" pitchFamily="18" charset="0"/>
              </a:rPr>
              <a:t>During a 1964 speech, President Johnson summed up his vision for America in the phrase </a:t>
            </a:r>
            <a:r>
              <a:rPr lang="en-US" b="1" dirty="0" smtClean="0">
                <a:latin typeface="Book Antiqua" pitchFamily="18" charset="0"/>
              </a:rPr>
              <a:t>“the Great Society”.</a:t>
            </a:r>
          </a:p>
          <a:p>
            <a:r>
              <a:rPr lang="en-US" dirty="0" smtClean="0">
                <a:latin typeface="Book Antiqua" pitchFamily="18" charset="0"/>
              </a:rPr>
              <a:t>His programs to make the U.S. a great society would give all Americans a b</a:t>
            </a:r>
            <a:r>
              <a:rPr lang="en-US" b="1" dirty="0" smtClean="0">
                <a:latin typeface="Book Antiqua" pitchFamily="18" charset="0"/>
              </a:rPr>
              <a:t>etter standard of living</a:t>
            </a:r>
            <a:r>
              <a:rPr lang="en-US" dirty="0" smtClean="0">
                <a:latin typeface="Book Antiqua" pitchFamily="18" charset="0"/>
              </a:rPr>
              <a:t> and </a:t>
            </a:r>
            <a:r>
              <a:rPr lang="en-US" b="1" dirty="0" smtClean="0">
                <a:latin typeface="Book Antiqua" pitchFamily="18" charset="0"/>
              </a:rPr>
              <a:t>greater opportunities </a:t>
            </a:r>
            <a:r>
              <a:rPr lang="en-US" dirty="0" smtClean="0">
                <a:latin typeface="Book Antiqua" pitchFamily="18" charset="0"/>
              </a:rPr>
              <a:t>regardless of their background.</a:t>
            </a:r>
          </a:p>
          <a:p>
            <a:r>
              <a:rPr lang="en-US" dirty="0" smtClean="0">
                <a:latin typeface="Book Antiqua" pitchFamily="18" charset="0"/>
              </a:rPr>
              <a:t>The</a:t>
            </a:r>
            <a:r>
              <a:rPr lang="en-US" b="1" dirty="0" smtClean="0">
                <a:latin typeface="Book Antiqua" pitchFamily="18" charset="0"/>
              </a:rPr>
              <a:t> legacy </a:t>
            </a:r>
            <a:r>
              <a:rPr lang="en-US" dirty="0" smtClean="0">
                <a:latin typeface="Book Antiqua" pitchFamily="18" charset="0"/>
              </a:rPr>
              <a:t>of the great Society.</a:t>
            </a:r>
          </a:p>
          <a:p>
            <a:pPr lvl="1">
              <a:buFont typeface="Wingdings" pitchFamily="2" charset="2"/>
              <a:buChar char="v"/>
            </a:pPr>
            <a:r>
              <a:rPr lang="en-US" dirty="0" smtClean="0">
                <a:latin typeface="Book Antiqua" pitchFamily="18" charset="0"/>
              </a:rPr>
              <a:t>Medicare Program</a:t>
            </a:r>
          </a:p>
          <a:p>
            <a:pPr lvl="1">
              <a:buFont typeface="Wingdings" pitchFamily="2" charset="2"/>
              <a:buChar char="v"/>
            </a:pPr>
            <a:r>
              <a:rPr lang="en-US" dirty="0" smtClean="0">
                <a:latin typeface="Book Antiqua" pitchFamily="18" charset="0"/>
              </a:rPr>
              <a:t>Improvements to elementary and secondary education</a:t>
            </a:r>
          </a:p>
          <a:p>
            <a:pPr lvl="1">
              <a:buFont typeface="Wingdings" pitchFamily="2" charset="2"/>
              <a:buChar char="v"/>
            </a:pPr>
            <a:r>
              <a:rPr lang="en-US" dirty="0" smtClean="0">
                <a:latin typeface="Book Antiqua" pitchFamily="18" charset="0"/>
              </a:rPr>
              <a:t>Environmental protection</a:t>
            </a:r>
          </a:p>
          <a:p>
            <a:pPr lvl="1">
              <a:buFont typeface="Wingdings" pitchFamily="2" charset="2"/>
              <a:buChar char="v"/>
            </a:pPr>
            <a:r>
              <a:rPr lang="en-US" dirty="0" smtClean="0">
                <a:latin typeface="Book Antiqua" pitchFamily="18" charset="0"/>
              </a:rPr>
              <a:t>Reform immigration policies</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Great Society</a:t>
            </a:r>
            <a:endParaRPr lang="en-US" dirty="0">
              <a:solidFill>
                <a:schemeClr val="tx1"/>
              </a:solidFill>
              <a:latin typeface="Book Antiqua" pitchFamily="18" charset="0"/>
            </a:endParaRPr>
          </a:p>
        </p:txBody>
      </p:sp>
    </p:spTree>
    <p:extLst>
      <p:ext uri="{BB962C8B-B14F-4D97-AF65-F5344CB8AC3E}">
        <p14:creationId xmlns:p14="http://schemas.microsoft.com/office/powerpoint/2010/main" val="3924850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52600"/>
            <a:ext cx="8229600" cy="5105400"/>
          </a:xfrm>
        </p:spPr>
        <p:txBody>
          <a:bodyPr>
            <a:normAutofit lnSpcReduction="10000"/>
          </a:bodyPr>
          <a:lstStyle/>
          <a:p>
            <a:r>
              <a:rPr lang="en-US" dirty="0" smtClean="0">
                <a:latin typeface="Book Antiqua" pitchFamily="18" charset="0"/>
              </a:rPr>
              <a:t>January, Vietcong launched the </a:t>
            </a:r>
            <a:r>
              <a:rPr lang="en-US" b="1" dirty="0" smtClean="0">
                <a:latin typeface="Book Antiqua" pitchFamily="18" charset="0"/>
              </a:rPr>
              <a:t>Tet Offensive </a:t>
            </a:r>
            <a:r>
              <a:rPr lang="en-US" dirty="0" smtClean="0">
                <a:latin typeface="Book Antiqua" pitchFamily="18" charset="0"/>
              </a:rPr>
              <a:t>during the Vietnam War.</a:t>
            </a:r>
          </a:p>
          <a:p>
            <a:endParaRPr lang="en-US" dirty="0" smtClean="0">
              <a:latin typeface="Book Antiqua" pitchFamily="18" charset="0"/>
            </a:endParaRPr>
          </a:p>
          <a:p>
            <a:r>
              <a:rPr lang="en-US" dirty="0" smtClean="0">
                <a:latin typeface="Book Antiqua" pitchFamily="18" charset="0"/>
              </a:rPr>
              <a:t>April,</a:t>
            </a:r>
            <a:r>
              <a:rPr lang="en-US" b="1" dirty="0" smtClean="0">
                <a:latin typeface="Book Antiqua" pitchFamily="18" charset="0"/>
              </a:rPr>
              <a:t> assassination </a:t>
            </a:r>
            <a:r>
              <a:rPr lang="en-US" dirty="0" smtClean="0">
                <a:latin typeface="Book Antiqua" pitchFamily="18" charset="0"/>
              </a:rPr>
              <a:t>of Martin Luther King, Jr.</a:t>
            </a:r>
          </a:p>
          <a:p>
            <a:pPr lvl="1"/>
            <a:r>
              <a:rPr lang="en-US" sz="1800" dirty="0" smtClean="0">
                <a:latin typeface="Book Antiqua" pitchFamily="18" charset="0"/>
              </a:rPr>
              <a:t>One week after kings death Congress passed the Civil Right Act of 1968, which prevented discrimination in housing.</a:t>
            </a:r>
          </a:p>
          <a:p>
            <a:pPr lvl="1"/>
            <a:endParaRPr lang="en-US" sz="1800" dirty="0" smtClean="0">
              <a:latin typeface="Book Antiqua" pitchFamily="18" charset="0"/>
            </a:endParaRPr>
          </a:p>
          <a:p>
            <a:pPr lvl="0">
              <a:buClr>
                <a:srgbClr val="2DA2BF"/>
              </a:buClr>
            </a:pPr>
            <a:r>
              <a:rPr lang="en-US" dirty="0">
                <a:solidFill>
                  <a:prstClr val="black"/>
                </a:solidFill>
                <a:latin typeface="Book Antiqua" pitchFamily="18" charset="0"/>
              </a:rPr>
              <a:t>June</a:t>
            </a:r>
            <a:r>
              <a:rPr lang="en-US" dirty="0" smtClean="0">
                <a:solidFill>
                  <a:prstClr val="black"/>
                </a:solidFill>
                <a:latin typeface="Book Antiqua" pitchFamily="18" charset="0"/>
              </a:rPr>
              <a:t>, the</a:t>
            </a:r>
            <a:r>
              <a:rPr lang="en-US" b="1" dirty="0" smtClean="0">
                <a:solidFill>
                  <a:prstClr val="black"/>
                </a:solidFill>
                <a:latin typeface="Book Antiqua" pitchFamily="18" charset="0"/>
              </a:rPr>
              <a:t> assassination </a:t>
            </a:r>
            <a:r>
              <a:rPr lang="en-US" dirty="0" smtClean="0">
                <a:solidFill>
                  <a:prstClr val="black"/>
                </a:solidFill>
                <a:latin typeface="Book Antiqua" pitchFamily="18" charset="0"/>
              </a:rPr>
              <a:t>of Robert F. Kennedy.</a:t>
            </a:r>
          </a:p>
          <a:p>
            <a:pPr lvl="0">
              <a:buClr>
                <a:srgbClr val="2DA2BF"/>
              </a:buClr>
            </a:pPr>
            <a:endParaRPr lang="en-US" dirty="0" smtClean="0">
              <a:solidFill>
                <a:prstClr val="black"/>
              </a:solidFill>
              <a:latin typeface="Book Antiqua" pitchFamily="18" charset="0"/>
            </a:endParaRPr>
          </a:p>
          <a:p>
            <a:pPr lvl="0">
              <a:buClr>
                <a:srgbClr val="2DA2BF"/>
              </a:buClr>
            </a:pPr>
            <a:r>
              <a:rPr lang="en-US" dirty="0" smtClean="0">
                <a:solidFill>
                  <a:prstClr val="black"/>
                </a:solidFill>
                <a:latin typeface="Book Antiqua" pitchFamily="18" charset="0"/>
              </a:rPr>
              <a:t>August, the Democratic national Convention in Chicago. </a:t>
            </a:r>
          </a:p>
          <a:p>
            <a:pPr lvl="1">
              <a:buClr>
                <a:srgbClr val="2DA2BF"/>
              </a:buClr>
            </a:pPr>
            <a:r>
              <a:rPr lang="en-US" sz="1800" dirty="0" smtClean="0">
                <a:solidFill>
                  <a:prstClr val="black"/>
                </a:solidFill>
                <a:latin typeface="Book Antiqua" pitchFamily="18" charset="0"/>
              </a:rPr>
              <a:t>Police armed with clubs and tear gas violently beat antiwar   </a:t>
            </a:r>
          </a:p>
          <a:p>
            <a:pPr lvl="1">
              <a:buClr>
                <a:srgbClr val="2DA2BF"/>
              </a:buClr>
            </a:pPr>
            <a:r>
              <a:rPr lang="en-US" sz="1800" dirty="0">
                <a:solidFill>
                  <a:prstClr val="black"/>
                </a:solidFill>
                <a:latin typeface="Book Antiqua" pitchFamily="18" charset="0"/>
              </a:rPr>
              <a:t> </a:t>
            </a:r>
            <a:r>
              <a:rPr lang="en-US" sz="1800" dirty="0" smtClean="0">
                <a:solidFill>
                  <a:prstClr val="black"/>
                </a:solidFill>
                <a:latin typeface="Book Antiqua" pitchFamily="18" charset="0"/>
              </a:rPr>
              <a:t>              protesters on live TV</a:t>
            </a:r>
            <a:r>
              <a:rPr lang="en-US" sz="1400" dirty="0" smtClean="0">
                <a:solidFill>
                  <a:prstClr val="black"/>
                </a:solidFill>
                <a:latin typeface="Book Antiqua" pitchFamily="18" charset="0"/>
              </a:rPr>
              <a:t>.</a:t>
            </a:r>
            <a:endParaRPr lang="en-US" sz="1400" dirty="0">
              <a:solidFill>
                <a:prstClr val="black"/>
              </a:solidFill>
              <a:latin typeface="Book Antiqua" pitchFamily="18" charset="0"/>
            </a:endParaRPr>
          </a:p>
          <a:p>
            <a:pPr lvl="1"/>
            <a:endParaRPr lang="en-US" sz="1800" dirty="0">
              <a:latin typeface="Book Antiqua" pitchFamily="18" charset="0"/>
            </a:endParaRPr>
          </a:p>
        </p:txBody>
      </p:sp>
      <p:sp>
        <p:nvSpPr>
          <p:cNvPr id="3" name="Title 2"/>
          <p:cNvSpPr>
            <a:spLocks noGrp="1"/>
          </p:cNvSpPr>
          <p:nvPr>
            <p:ph type="title"/>
          </p:nvPr>
        </p:nvSpPr>
        <p:spPr>
          <a:xfrm>
            <a:off x="457200" y="152400"/>
            <a:ext cx="8229600" cy="1143000"/>
          </a:xfrm>
        </p:spPr>
        <p:txBody>
          <a:bodyPr>
            <a:normAutofit/>
          </a:bodyPr>
          <a:lstStyle/>
          <a:p>
            <a:pPr algn="ctr"/>
            <a:r>
              <a:rPr lang="en-US" sz="6000" dirty="0" smtClean="0">
                <a:latin typeface="Book Antiqua" pitchFamily="18" charset="0"/>
              </a:rPr>
              <a:t>1968</a:t>
            </a:r>
            <a:endParaRPr lang="en-US" sz="6000" dirty="0">
              <a:latin typeface="Book Antiqua"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20097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8478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930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par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0" y="3664528"/>
            <a:ext cx="1586006" cy="2708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0" name="Rectangle 2"/>
          <p:cNvSpPr>
            <a:spLocks noGrp="1" noChangeArrowheads="1"/>
          </p:cNvSpPr>
          <p:nvPr>
            <p:ph type="title"/>
          </p:nvPr>
        </p:nvSpPr>
        <p:spPr>
          <a:xfrm>
            <a:off x="609600" y="1371600"/>
            <a:ext cx="8229600" cy="1143000"/>
          </a:xfrm>
        </p:spPr>
        <p:txBody>
          <a:bodyPr>
            <a:noAutofit/>
          </a:bodyPr>
          <a:lstStyle/>
          <a:p>
            <a:pPr algn="ctr"/>
            <a:r>
              <a:rPr lang="en-US" sz="4000" b="1" dirty="0" smtClean="0">
                <a:solidFill>
                  <a:schemeClr val="tx1"/>
                </a:solidFill>
                <a:latin typeface="Book Antiqua" pitchFamily="18" charset="0"/>
              </a:rPr>
              <a:t>Impact </a:t>
            </a:r>
            <a:r>
              <a:rPr lang="en-US" sz="4000" b="1" dirty="0">
                <a:solidFill>
                  <a:schemeClr val="tx1"/>
                </a:solidFill>
                <a:latin typeface="Book Antiqua" pitchFamily="18" charset="0"/>
              </a:rPr>
              <a:t>of </a:t>
            </a:r>
            <a:r>
              <a:rPr lang="en-US" sz="4000" dirty="0">
                <a:solidFill>
                  <a:schemeClr val="tx1"/>
                </a:solidFill>
                <a:latin typeface="Book Antiqua" pitchFamily="18" charset="0"/>
              </a:rPr>
              <a:t>S</a:t>
            </a:r>
            <a:r>
              <a:rPr lang="en-US" sz="4000" b="1" dirty="0" smtClean="0">
                <a:solidFill>
                  <a:schemeClr val="tx1"/>
                </a:solidFill>
                <a:latin typeface="Book Antiqua" pitchFamily="18" charset="0"/>
              </a:rPr>
              <a:t>ocial </a:t>
            </a:r>
            <a:r>
              <a:rPr lang="en-US" sz="4000" dirty="0">
                <a:solidFill>
                  <a:schemeClr val="tx1"/>
                </a:solidFill>
                <a:latin typeface="Book Antiqua" pitchFamily="18" charset="0"/>
              </a:rPr>
              <a:t>C</a:t>
            </a:r>
            <a:r>
              <a:rPr lang="en-US" sz="4000" b="1" dirty="0" smtClean="0">
                <a:solidFill>
                  <a:schemeClr val="tx1"/>
                </a:solidFill>
                <a:latin typeface="Book Antiqua" pitchFamily="18" charset="0"/>
              </a:rPr>
              <a:t>hange </a:t>
            </a:r>
            <a:r>
              <a:rPr lang="en-US" sz="4000" dirty="0">
                <a:solidFill>
                  <a:schemeClr val="tx1"/>
                </a:solidFill>
                <a:latin typeface="Book Antiqua" pitchFamily="18" charset="0"/>
              </a:rPr>
              <a:t>M</a:t>
            </a:r>
            <a:r>
              <a:rPr lang="en-US" sz="4000" b="1" dirty="0" smtClean="0">
                <a:solidFill>
                  <a:schemeClr val="tx1"/>
                </a:solidFill>
                <a:latin typeface="Book Antiqua" pitchFamily="18" charset="0"/>
              </a:rPr>
              <a:t>ovements </a:t>
            </a:r>
            <a:r>
              <a:rPr lang="en-US" sz="4000" b="1" dirty="0">
                <a:solidFill>
                  <a:schemeClr val="tx1"/>
                </a:solidFill>
                <a:latin typeface="Book Antiqua" pitchFamily="18" charset="0"/>
              </a:rPr>
              <a:t>and </a:t>
            </a:r>
            <a:r>
              <a:rPr lang="en-US" sz="4000" b="1" dirty="0" smtClean="0">
                <a:solidFill>
                  <a:schemeClr val="tx1"/>
                </a:solidFill>
                <a:latin typeface="Book Antiqua" pitchFamily="18" charset="0"/>
              </a:rPr>
              <a:t>Organizations </a:t>
            </a:r>
            <a:r>
              <a:rPr lang="en-US" sz="4000" b="1" dirty="0">
                <a:solidFill>
                  <a:schemeClr val="tx1"/>
                </a:solidFill>
                <a:latin typeface="Book Antiqua" pitchFamily="18" charset="0"/>
              </a:rPr>
              <a:t>of the </a:t>
            </a:r>
            <a:r>
              <a:rPr lang="en-US" sz="4000" b="1" dirty="0" smtClean="0">
                <a:solidFill>
                  <a:schemeClr val="tx1"/>
                </a:solidFill>
                <a:latin typeface="Book Antiqua" pitchFamily="18" charset="0"/>
              </a:rPr>
              <a:t>1960s</a:t>
            </a:r>
            <a:br>
              <a:rPr lang="en-US" sz="4000" b="1" dirty="0" smtClean="0">
                <a:solidFill>
                  <a:schemeClr val="tx1"/>
                </a:solidFill>
                <a:latin typeface="Book Antiqua" pitchFamily="18" charset="0"/>
              </a:rPr>
            </a:br>
            <a:r>
              <a:rPr lang="en-US" sz="4000" dirty="0">
                <a:solidFill>
                  <a:schemeClr val="tx1"/>
                </a:solidFill>
                <a:latin typeface="Book Antiqua" pitchFamily="18" charset="0"/>
              </a:rPr>
              <a:t/>
            </a:r>
            <a:br>
              <a:rPr lang="en-US" sz="4000" dirty="0">
                <a:solidFill>
                  <a:schemeClr val="tx1"/>
                </a:solidFill>
                <a:latin typeface="Book Antiqua" pitchFamily="18" charset="0"/>
              </a:rPr>
            </a:br>
            <a:r>
              <a:rPr lang="en-US" sz="4000" dirty="0" smtClean="0">
                <a:solidFill>
                  <a:schemeClr val="tx1"/>
                </a:solidFill>
                <a:latin typeface="Book Antiqua" pitchFamily="18" charset="0"/>
              </a:rPr>
              <a:t>Standard 24</a:t>
            </a:r>
            <a:endParaRPr lang="en-US" sz="4000" dirty="0">
              <a:solidFill>
                <a:schemeClr val="tx1"/>
              </a:solidFill>
              <a:latin typeface="Book Antiqua" pitchFamily="18" charset="0"/>
            </a:endParaRPr>
          </a:p>
        </p:txBody>
      </p:sp>
      <p:pic>
        <p:nvPicPr>
          <p:cNvPr id="155653" name="Picture 5" descr="si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09109"/>
            <a:ext cx="2133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55654" name="Picture 6" descr="[© U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723409"/>
            <a:ext cx="23050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55655" name="Picture 7" descr="Hueybob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3581400"/>
            <a:ext cx="2133600" cy="289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64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109728" indent="0">
              <a:buNone/>
            </a:pPr>
            <a:r>
              <a:rPr lang="en-US" b="1" dirty="0" smtClean="0">
                <a:solidFill>
                  <a:schemeClr val="bg1"/>
                </a:solidFill>
                <a:latin typeface="Book Antiqua" pitchFamily="18" charset="0"/>
              </a:rPr>
              <a:t>Southern Christian Leadership Conference (SCLC)</a:t>
            </a:r>
            <a:endParaRPr lang="en-US" b="1" dirty="0">
              <a:solidFill>
                <a:schemeClr val="bg1"/>
              </a:solidFill>
              <a:latin typeface="Book Antiqua" pitchFamily="18" charset="0"/>
            </a:endParaRPr>
          </a:p>
        </p:txBody>
      </p:sp>
      <p:sp>
        <p:nvSpPr>
          <p:cNvPr id="7" name="Content Placeholder 6"/>
          <p:cNvSpPr>
            <a:spLocks noGrp="1"/>
          </p:cNvSpPr>
          <p:nvPr>
            <p:ph sz="half" idx="2"/>
          </p:nvPr>
        </p:nvSpPr>
        <p:spPr>
          <a:xfrm>
            <a:off x="4267200" y="1481328"/>
            <a:ext cx="4419600" cy="4525963"/>
          </a:xfrm>
        </p:spPr>
        <p:txBody>
          <a:bodyPr/>
          <a:lstStyle/>
          <a:p>
            <a:pPr marL="109728" indent="0">
              <a:buNone/>
            </a:pPr>
            <a:r>
              <a:rPr lang="en-US" b="1" dirty="0" smtClean="0">
                <a:solidFill>
                  <a:schemeClr val="bg1"/>
                </a:solidFill>
                <a:latin typeface="Book Antiqua" pitchFamily="18" charset="0"/>
              </a:rPr>
              <a:t>Student Non-violent Coordinating Committee</a:t>
            </a:r>
          </a:p>
          <a:p>
            <a:pPr marL="109728" indent="0">
              <a:buNone/>
            </a:pPr>
            <a:r>
              <a:rPr lang="en-US" b="1" dirty="0" smtClean="0">
                <a:solidFill>
                  <a:schemeClr val="bg1"/>
                </a:solidFill>
                <a:latin typeface="Book Antiqua" pitchFamily="18" charset="0"/>
              </a:rPr>
              <a:t>(SNCC)</a:t>
            </a:r>
            <a:endParaRPr lang="en-US" b="1" dirty="0">
              <a:solidFill>
                <a:schemeClr val="bg1"/>
              </a:solidFill>
              <a:latin typeface="Book Antiqua" pitchFamily="18" charset="0"/>
            </a:endParaRPr>
          </a:p>
        </p:txBody>
      </p:sp>
      <p:sp>
        <p:nvSpPr>
          <p:cNvPr id="3" name="Title 2"/>
          <p:cNvSpPr>
            <a:spLocks noGrp="1"/>
          </p:cNvSpPr>
          <p:nvPr>
            <p:ph type="title"/>
          </p:nvPr>
        </p:nvSpPr>
        <p:spPr/>
        <p:txBody>
          <a:bodyPr>
            <a:normAutofit fontScale="90000"/>
          </a:bodyPr>
          <a:lstStyle/>
          <a:p>
            <a:pPr algn="ctr"/>
            <a:r>
              <a:rPr lang="en-US" dirty="0" smtClean="0">
                <a:latin typeface="Book Antiqua" pitchFamily="18" charset="0"/>
              </a:rPr>
              <a:t/>
            </a:r>
            <a:br>
              <a:rPr lang="en-US" dirty="0" smtClean="0">
                <a:latin typeface="Book Antiqua" pitchFamily="18" charset="0"/>
              </a:rPr>
            </a:br>
            <a:r>
              <a:rPr lang="en-US" dirty="0" smtClean="0">
                <a:latin typeface="Book Antiqua" pitchFamily="18" charset="0"/>
              </a:rPr>
              <a:t> </a:t>
            </a:r>
            <a:r>
              <a:rPr lang="en-US" sz="4400" dirty="0" smtClean="0">
                <a:solidFill>
                  <a:schemeClr val="bg1"/>
                </a:solidFill>
                <a:latin typeface="Book Antiqua" pitchFamily="18" charset="0"/>
              </a:rPr>
              <a:t>Civil Rights Organizations</a:t>
            </a:r>
            <a:r>
              <a:rPr lang="en-US" sz="3200" dirty="0" smtClean="0">
                <a:latin typeface="Book Antiqua" pitchFamily="18" charset="0"/>
              </a:rPr>
              <a:t/>
            </a:r>
            <a:br>
              <a:rPr lang="en-US" sz="3200" dirty="0" smtClean="0">
                <a:latin typeface="Book Antiqua" pitchFamily="18" charset="0"/>
              </a:rPr>
            </a:br>
            <a:endParaRPr lang="en-US" dirty="0">
              <a:latin typeface="Book Antiqua"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363191"/>
            <a:ext cx="3199567"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4267200" y="1752600"/>
            <a:ext cx="0" cy="4648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070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93964"/>
            <a:ext cx="426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819400"/>
            <a:ext cx="41148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20782" y="250392"/>
            <a:ext cx="4495800" cy="4525963"/>
          </a:xfrm>
        </p:spPr>
        <p:txBody>
          <a:bodyPr>
            <a:normAutofit/>
          </a:bodyPr>
          <a:lstStyle/>
          <a:p>
            <a:pPr marL="109728" lvl="0" indent="0">
              <a:lnSpc>
                <a:spcPct val="80000"/>
              </a:lnSpc>
              <a:buClr>
                <a:srgbClr val="2DA2BF"/>
              </a:buClr>
              <a:buNone/>
            </a:pPr>
            <a:r>
              <a:rPr lang="en-US" sz="4400" b="1" dirty="0">
                <a:solidFill>
                  <a:prstClr val="black"/>
                </a:solidFill>
                <a:latin typeface="Book Antiqua" pitchFamily="18" charset="0"/>
              </a:rPr>
              <a:t>Founding</a:t>
            </a:r>
          </a:p>
          <a:p>
            <a:pPr lvl="0">
              <a:lnSpc>
                <a:spcPct val="80000"/>
              </a:lnSpc>
              <a:buClr>
                <a:srgbClr val="2DA2BF"/>
              </a:buClr>
            </a:pPr>
            <a:r>
              <a:rPr lang="en-US" sz="2400" b="1" dirty="0">
                <a:solidFill>
                  <a:prstClr val="black"/>
                </a:solidFill>
                <a:latin typeface="Book Antiqua" pitchFamily="18" charset="0"/>
              </a:rPr>
              <a:t>SCLC </a:t>
            </a:r>
            <a:r>
              <a:rPr lang="en-US" sz="2400" b="1" dirty="0" smtClean="0">
                <a:solidFill>
                  <a:prstClr val="black"/>
                </a:solidFill>
                <a:latin typeface="Book Antiqua" pitchFamily="18" charset="0"/>
              </a:rPr>
              <a:t>-</a:t>
            </a:r>
            <a:r>
              <a:rPr lang="en-US" sz="2400" dirty="0" smtClean="0">
                <a:solidFill>
                  <a:prstClr val="black"/>
                </a:solidFill>
                <a:latin typeface="Book Antiqua" pitchFamily="18" charset="0"/>
              </a:rPr>
              <a:t>Founded </a:t>
            </a:r>
            <a:r>
              <a:rPr lang="en-US" sz="2400" dirty="0">
                <a:solidFill>
                  <a:prstClr val="black"/>
                </a:solidFill>
                <a:latin typeface="Book Antiqua" pitchFamily="18" charset="0"/>
              </a:rPr>
              <a:t>by Martin Luther King, Jr., and other ministers and Civil Rights </a:t>
            </a:r>
            <a:r>
              <a:rPr lang="en-US" sz="2400" dirty="0" smtClean="0">
                <a:solidFill>
                  <a:prstClr val="black"/>
                </a:solidFill>
                <a:latin typeface="Book Antiqua" pitchFamily="18" charset="0"/>
              </a:rPr>
              <a:t>leaders</a:t>
            </a:r>
          </a:p>
          <a:p>
            <a:pPr lvl="0">
              <a:lnSpc>
                <a:spcPct val="80000"/>
              </a:lnSpc>
              <a:buClr>
                <a:srgbClr val="2DA2BF"/>
              </a:buClr>
            </a:pPr>
            <a:endParaRPr lang="en-US" sz="2400" b="1" dirty="0">
              <a:solidFill>
                <a:prstClr val="black"/>
              </a:solidFill>
              <a:latin typeface="Book Antiqua" pitchFamily="18" charset="0"/>
            </a:endParaRPr>
          </a:p>
          <a:p>
            <a:pPr lvl="0">
              <a:lnSpc>
                <a:spcPct val="80000"/>
              </a:lnSpc>
              <a:buClr>
                <a:srgbClr val="2DA2BF"/>
              </a:buClr>
            </a:pPr>
            <a:r>
              <a:rPr lang="en-US" sz="2400" b="1" dirty="0" smtClean="0">
                <a:solidFill>
                  <a:prstClr val="black"/>
                </a:solidFill>
                <a:latin typeface="Book Antiqua" pitchFamily="18" charset="0"/>
              </a:rPr>
              <a:t>SNCC-</a:t>
            </a:r>
            <a:r>
              <a:rPr lang="en-US" sz="2400" dirty="0" smtClean="0">
                <a:solidFill>
                  <a:prstClr val="black"/>
                </a:solidFill>
                <a:latin typeface="Book Antiqua" pitchFamily="18" charset="0"/>
              </a:rPr>
              <a:t>Founded </a:t>
            </a:r>
            <a:r>
              <a:rPr lang="en-US" sz="2400" dirty="0">
                <a:solidFill>
                  <a:prstClr val="black"/>
                </a:solidFill>
                <a:latin typeface="Book Antiqua" pitchFamily="18" charset="0"/>
              </a:rPr>
              <a:t>by African American college students with $800 received from the SCLC</a:t>
            </a:r>
          </a:p>
          <a:p>
            <a:pPr marL="109728" lvl="0" indent="0">
              <a:lnSpc>
                <a:spcPct val="80000"/>
              </a:lnSpc>
              <a:buClr>
                <a:srgbClr val="2DA2BF"/>
              </a:buClr>
              <a:buNone/>
            </a:pPr>
            <a:endParaRPr lang="en-US" b="1" dirty="0">
              <a:solidFill>
                <a:prstClr val="black"/>
              </a:solidFill>
              <a:latin typeface="Book Antiqua" pitchFamily="18" charset="0"/>
            </a:endParaRPr>
          </a:p>
          <a:p>
            <a:endParaRPr lang="en-US" dirty="0">
              <a:latin typeface="Book Antiqua" pitchFamily="18" charset="0"/>
            </a:endParaRPr>
          </a:p>
        </p:txBody>
      </p:sp>
      <p:sp>
        <p:nvSpPr>
          <p:cNvPr id="3" name="Content Placeholder 2"/>
          <p:cNvSpPr>
            <a:spLocks noGrp="1"/>
          </p:cNvSpPr>
          <p:nvPr>
            <p:ph sz="half" idx="2"/>
          </p:nvPr>
        </p:nvSpPr>
        <p:spPr>
          <a:xfrm>
            <a:off x="4495800" y="2819400"/>
            <a:ext cx="4343400" cy="3776472"/>
          </a:xfrm>
        </p:spPr>
        <p:txBody>
          <a:bodyPr>
            <a:normAutofit/>
          </a:bodyPr>
          <a:lstStyle/>
          <a:p>
            <a:pPr marL="109728" lvl="0" indent="0">
              <a:lnSpc>
                <a:spcPct val="80000"/>
              </a:lnSpc>
              <a:spcBef>
                <a:spcPts val="0"/>
              </a:spcBef>
              <a:buClr>
                <a:srgbClr val="2DA2BF"/>
              </a:buClr>
              <a:buNone/>
            </a:pPr>
            <a:r>
              <a:rPr lang="en-US" sz="4400" b="1" dirty="0">
                <a:solidFill>
                  <a:prstClr val="black"/>
                </a:solidFill>
                <a:latin typeface="Book Antiqua" pitchFamily="18" charset="0"/>
              </a:rPr>
              <a:t>Goal</a:t>
            </a:r>
          </a:p>
          <a:p>
            <a:pPr lvl="0">
              <a:lnSpc>
                <a:spcPct val="80000"/>
              </a:lnSpc>
              <a:spcBef>
                <a:spcPts val="0"/>
              </a:spcBef>
              <a:buClr>
                <a:srgbClr val="2DA2BF"/>
              </a:buClr>
            </a:pPr>
            <a:r>
              <a:rPr lang="en-US" sz="2400" b="1" dirty="0" smtClean="0">
                <a:solidFill>
                  <a:prstClr val="black"/>
                </a:solidFill>
                <a:latin typeface="Book Antiqua" pitchFamily="18" charset="0"/>
              </a:rPr>
              <a:t>SCLC - </a:t>
            </a:r>
            <a:r>
              <a:rPr lang="en-US" sz="2400" dirty="0" smtClean="0">
                <a:solidFill>
                  <a:prstClr val="black"/>
                </a:solidFill>
                <a:latin typeface="Book Antiqua" pitchFamily="18" charset="0"/>
              </a:rPr>
              <a:t> </a:t>
            </a:r>
            <a:r>
              <a:rPr lang="en-US" sz="2400" dirty="0">
                <a:solidFill>
                  <a:prstClr val="black"/>
                </a:solidFill>
                <a:latin typeface="Book Antiqua" pitchFamily="18" charset="0"/>
              </a:rPr>
              <a:t>To carry on nonviolent crusades against the evils of second-class </a:t>
            </a:r>
            <a:r>
              <a:rPr lang="en-US" sz="2400" dirty="0" smtClean="0">
                <a:solidFill>
                  <a:prstClr val="black"/>
                </a:solidFill>
                <a:latin typeface="Book Antiqua" pitchFamily="18" charset="0"/>
              </a:rPr>
              <a:t>citizenship</a:t>
            </a:r>
          </a:p>
          <a:p>
            <a:pPr lvl="0">
              <a:lnSpc>
                <a:spcPct val="80000"/>
              </a:lnSpc>
              <a:spcBef>
                <a:spcPts val="0"/>
              </a:spcBef>
              <a:buClr>
                <a:srgbClr val="2DA2BF"/>
              </a:buClr>
            </a:pPr>
            <a:endParaRPr lang="en-US" sz="2400" b="1" dirty="0">
              <a:solidFill>
                <a:prstClr val="black"/>
              </a:solidFill>
              <a:latin typeface="Book Antiqua" pitchFamily="18" charset="0"/>
            </a:endParaRPr>
          </a:p>
          <a:p>
            <a:pPr lvl="0">
              <a:lnSpc>
                <a:spcPct val="80000"/>
              </a:lnSpc>
              <a:spcBef>
                <a:spcPts val="0"/>
              </a:spcBef>
              <a:buClr>
                <a:srgbClr val="2DA2BF"/>
              </a:buClr>
            </a:pPr>
            <a:r>
              <a:rPr lang="en-US" sz="2400" b="1" dirty="0" smtClean="0">
                <a:solidFill>
                  <a:prstClr val="black"/>
                </a:solidFill>
                <a:latin typeface="Book Antiqua" pitchFamily="18" charset="0"/>
              </a:rPr>
              <a:t>SNCC -</a:t>
            </a:r>
            <a:r>
              <a:rPr lang="en-US" sz="2400" dirty="0" smtClean="0">
                <a:solidFill>
                  <a:prstClr val="black"/>
                </a:solidFill>
                <a:latin typeface="Book Antiqua" pitchFamily="18" charset="0"/>
              </a:rPr>
              <a:t>To </a:t>
            </a:r>
            <a:r>
              <a:rPr lang="en-US" sz="2400" dirty="0">
                <a:solidFill>
                  <a:prstClr val="black"/>
                </a:solidFill>
                <a:latin typeface="Book Antiqua" pitchFamily="18" charset="0"/>
              </a:rPr>
              <a:t>speed up changes mandated by </a:t>
            </a:r>
            <a:r>
              <a:rPr lang="en-US" sz="2400" i="1" dirty="0">
                <a:solidFill>
                  <a:prstClr val="black"/>
                </a:solidFill>
                <a:latin typeface="Book Antiqua" pitchFamily="18" charset="0"/>
              </a:rPr>
              <a:t>Brown v. Board of Education</a:t>
            </a:r>
            <a:endParaRPr lang="en-US" sz="2400" b="1" dirty="0">
              <a:solidFill>
                <a:prstClr val="black"/>
              </a:solidFill>
              <a:latin typeface="Book Antiqua" pitchFamily="18" charset="0"/>
            </a:endParaRPr>
          </a:p>
          <a:p>
            <a:endParaRPr lang="en-US" dirty="0">
              <a:latin typeface="Book Antiqua" pitchFamily="18"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42845"/>
            <a:ext cx="2514600" cy="280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381000"/>
            <a:ext cx="2266950" cy="208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445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93964"/>
            <a:ext cx="426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819400"/>
            <a:ext cx="41148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20782" y="250392"/>
            <a:ext cx="4495800" cy="4525963"/>
          </a:xfrm>
        </p:spPr>
        <p:txBody>
          <a:bodyPr>
            <a:normAutofit fontScale="92500" lnSpcReduction="10000"/>
          </a:bodyPr>
          <a:lstStyle/>
          <a:p>
            <a:pPr lvl="0" algn="ctr">
              <a:lnSpc>
                <a:spcPct val="80000"/>
              </a:lnSpc>
              <a:buClr>
                <a:srgbClr val="2DA2BF"/>
              </a:buClr>
            </a:pPr>
            <a:r>
              <a:rPr lang="en-US" sz="4400" b="1" dirty="0">
                <a:solidFill>
                  <a:prstClr val="black"/>
                </a:solidFill>
                <a:latin typeface="Book Antiqua" pitchFamily="18" charset="0"/>
              </a:rPr>
              <a:t>Original Tactics</a:t>
            </a:r>
          </a:p>
          <a:p>
            <a:pPr lvl="0">
              <a:lnSpc>
                <a:spcPct val="80000"/>
              </a:lnSpc>
              <a:buClr>
                <a:srgbClr val="2DA2BF"/>
              </a:buClr>
            </a:pPr>
            <a:endParaRPr lang="en-US" sz="2400" b="1" dirty="0" smtClean="0">
              <a:solidFill>
                <a:prstClr val="black"/>
              </a:solidFill>
              <a:latin typeface="Book Antiqua" pitchFamily="18" charset="0"/>
            </a:endParaRPr>
          </a:p>
          <a:p>
            <a:pPr lvl="0">
              <a:lnSpc>
                <a:spcPct val="80000"/>
              </a:lnSpc>
              <a:buClr>
                <a:srgbClr val="2DA2BF"/>
              </a:buClr>
            </a:pPr>
            <a:r>
              <a:rPr lang="en-US" sz="2400" b="1" dirty="0" smtClean="0">
                <a:solidFill>
                  <a:prstClr val="black"/>
                </a:solidFill>
                <a:latin typeface="Book Antiqua" pitchFamily="18" charset="0"/>
              </a:rPr>
              <a:t>SCLC</a:t>
            </a:r>
            <a:r>
              <a:rPr lang="en-US" sz="2400" dirty="0" smtClean="0">
                <a:solidFill>
                  <a:prstClr val="black"/>
                </a:solidFill>
                <a:latin typeface="Book Antiqua" pitchFamily="18" charset="0"/>
              </a:rPr>
              <a:t> -Marches</a:t>
            </a:r>
            <a:r>
              <a:rPr lang="en-US" sz="2400" dirty="0">
                <a:solidFill>
                  <a:prstClr val="black"/>
                </a:solidFill>
                <a:latin typeface="Book Antiqua" pitchFamily="18" charset="0"/>
              </a:rPr>
              <a:t>, protests, and demonstrations throughout the South, using churches as </a:t>
            </a:r>
            <a:r>
              <a:rPr lang="en-US" sz="2400" dirty="0" smtClean="0">
                <a:solidFill>
                  <a:prstClr val="black"/>
                </a:solidFill>
                <a:latin typeface="Book Antiqua" pitchFamily="18" charset="0"/>
              </a:rPr>
              <a:t>bases</a:t>
            </a:r>
          </a:p>
          <a:p>
            <a:pPr lvl="0">
              <a:lnSpc>
                <a:spcPct val="80000"/>
              </a:lnSpc>
              <a:buClr>
                <a:srgbClr val="2DA2BF"/>
              </a:buClr>
            </a:pPr>
            <a:endParaRPr lang="en-US" sz="2400" b="1" dirty="0">
              <a:solidFill>
                <a:prstClr val="black"/>
              </a:solidFill>
              <a:latin typeface="Book Antiqua" pitchFamily="18" charset="0"/>
            </a:endParaRPr>
          </a:p>
          <a:p>
            <a:pPr lvl="0">
              <a:lnSpc>
                <a:spcPct val="80000"/>
              </a:lnSpc>
              <a:buClr>
                <a:srgbClr val="2DA2BF"/>
              </a:buClr>
            </a:pPr>
            <a:r>
              <a:rPr lang="en-US" sz="2400" b="1" dirty="0" smtClean="0">
                <a:solidFill>
                  <a:prstClr val="black"/>
                </a:solidFill>
                <a:latin typeface="Book Antiqua" pitchFamily="18" charset="0"/>
              </a:rPr>
              <a:t>SNCC- Sit-ins </a:t>
            </a:r>
            <a:r>
              <a:rPr lang="en-US" sz="2400" dirty="0" smtClean="0">
                <a:solidFill>
                  <a:prstClr val="black"/>
                </a:solidFill>
                <a:latin typeface="Book Antiqua" pitchFamily="18" charset="0"/>
              </a:rPr>
              <a:t>at </a:t>
            </a:r>
            <a:r>
              <a:rPr lang="en-US" sz="2400" dirty="0">
                <a:solidFill>
                  <a:prstClr val="black"/>
                </a:solidFill>
                <a:latin typeface="Book Antiqua" pitchFamily="18" charset="0"/>
              </a:rPr>
              <a:t>segregated lunch counters all across the South</a:t>
            </a:r>
            <a:endParaRPr lang="en-US" sz="2400" b="1" dirty="0">
              <a:solidFill>
                <a:prstClr val="black"/>
              </a:solidFill>
              <a:latin typeface="Book Antiqua" pitchFamily="18" charset="0"/>
            </a:endParaRPr>
          </a:p>
          <a:p>
            <a:pPr marL="109728" lvl="0" indent="0">
              <a:lnSpc>
                <a:spcPct val="80000"/>
              </a:lnSpc>
              <a:buClr>
                <a:srgbClr val="2DA2BF"/>
              </a:buClr>
              <a:buNone/>
            </a:pPr>
            <a:endParaRPr lang="en-US" b="1" dirty="0">
              <a:solidFill>
                <a:prstClr val="black"/>
              </a:solidFill>
              <a:latin typeface="Book Antiqua" pitchFamily="18" charset="0"/>
            </a:endParaRPr>
          </a:p>
          <a:p>
            <a:endParaRPr lang="en-US" dirty="0">
              <a:latin typeface="Book Antiqua" pitchFamily="18" charset="0"/>
            </a:endParaRPr>
          </a:p>
        </p:txBody>
      </p:sp>
      <p:sp>
        <p:nvSpPr>
          <p:cNvPr id="3" name="Content Placeholder 2"/>
          <p:cNvSpPr>
            <a:spLocks noGrp="1"/>
          </p:cNvSpPr>
          <p:nvPr>
            <p:ph sz="half" idx="2"/>
          </p:nvPr>
        </p:nvSpPr>
        <p:spPr>
          <a:xfrm>
            <a:off x="4495800" y="2915273"/>
            <a:ext cx="4343400" cy="3776472"/>
          </a:xfrm>
        </p:spPr>
        <p:txBody>
          <a:bodyPr>
            <a:normAutofit fontScale="92500" lnSpcReduction="10000"/>
          </a:bodyPr>
          <a:lstStyle/>
          <a:p>
            <a:pPr lvl="0" algn="ctr">
              <a:lnSpc>
                <a:spcPct val="80000"/>
              </a:lnSpc>
              <a:buClr>
                <a:srgbClr val="2DA2BF"/>
              </a:buClr>
            </a:pPr>
            <a:r>
              <a:rPr lang="en-US" sz="4400" b="1" dirty="0">
                <a:solidFill>
                  <a:prstClr val="black"/>
                </a:solidFill>
                <a:latin typeface="Book Antiqua" pitchFamily="18" charset="0"/>
              </a:rPr>
              <a:t>Later Tactics</a:t>
            </a:r>
          </a:p>
          <a:p>
            <a:pPr lvl="0">
              <a:lnSpc>
                <a:spcPct val="80000"/>
              </a:lnSpc>
              <a:buClr>
                <a:srgbClr val="2DA2BF"/>
              </a:buClr>
            </a:pPr>
            <a:endParaRPr lang="en-US" sz="2400" b="1" dirty="0" smtClean="0">
              <a:solidFill>
                <a:prstClr val="black"/>
              </a:solidFill>
              <a:latin typeface="Book Antiqua" pitchFamily="18" charset="0"/>
            </a:endParaRPr>
          </a:p>
          <a:p>
            <a:pPr lvl="0">
              <a:lnSpc>
                <a:spcPct val="80000"/>
              </a:lnSpc>
              <a:buClr>
                <a:srgbClr val="2DA2BF"/>
              </a:buClr>
            </a:pPr>
            <a:r>
              <a:rPr lang="en-US" sz="2400" b="1" dirty="0" smtClean="0">
                <a:solidFill>
                  <a:prstClr val="black"/>
                </a:solidFill>
                <a:latin typeface="Book Antiqua" pitchFamily="18" charset="0"/>
              </a:rPr>
              <a:t>SCLC</a:t>
            </a:r>
            <a:r>
              <a:rPr lang="en-US" sz="2400" dirty="0" smtClean="0">
                <a:solidFill>
                  <a:prstClr val="black"/>
                </a:solidFill>
                <a:latin typeface="Book Antiqua" pitchFamily="18" charset="0"/>
              </a:rPr>
              <a:t> -Registering </a:t>
            </a:r>
            <a:r>
              <a:rPr lang="en-US" sz="2400" dirty="0">
                <a:solidFill>
                  <a:prstClr val="black"/>
                </a:solidFill>
                <a:latin typeface="Book Antiqua" pitchFamily="18" charset="0"/>
              </a:rPr>
              <a:t>African Americans to vote, in hope they could influence Congress to pass voting rights </a:t>
            </a:r>
            <a:r>
              <a:rPr lang="en-US" sz="2400" dirty="0" smtClean="0">
                <a:solidFill>
                  <a:prstClr val="black"/>
                </a:solidFill>
                <a:latin typeface="Book Antiqua" pitchFamily="18" charset="0"/>
              </a:rPr>
              <a:t>act</a:t>
            </a:r>
          </a:p>
          <a:p>
            <a:pPr lvl="0">
              <a:lnSpc>
                <a:spcPct val="80000"/>
              </a:lnSpc>
              <a:buClr>
                <a:srgbClr val="2DA2BF"/>
              </a:buClr>
            </a:pPr>
            <a:endParaRPr lang="en-US" sz="2400" b="1" dirty="0">
              <a:solidFill>
                <a:prstClr val="black"/>
              </a:solidFill>
              <a:latin typeface="Book Antiqua" pitchFamily="18" charset="0"/>
            </a:endParaRPr>
          </a:p>
          <a:p>
            <a:pPr lvl="0">
              <a:lnSpc>
                <a:spcPct val="80000"/>
              </a:lnSpc>
              <a:buClr>
                <a:srgbClr val="2DA2BF"/>
              </a:buClr>
            </a:pPr>
            <a:r>
              <a:rPr lang="en-US" sz="2400" b="1" dirty="0">
                <a:solidFill>
                  <a:prstClr val="black"/>
                </a:solidFill>
                <a:latin typeface="Book Antiqua" pitchFamily="18" charset="0"/>
              </a:rPr>
              <a:t>SNCC </a:t>
            </a:r>
            <a:r>
              <a:rPr lang="en-US" sz="2400" b="1" dirty="0" smtClean="0">
                <a:solidFill>
                  <a:prstClr val="black"/>
                </a:solidFill>
                <a:latin typeface="Book Antiqua" pitchFamily="18" charset="0"/>
              </a:rPr>
              <a:t>-Freedom </a:t>
            </a:r>
            <a:r>
              <a:rPr lang="en-US" sz="2400" b="1" dirty="0">
                <a:solidFill>
                  <a:prstClr val="black"/>
                </a:solidFill>
                <a:latin typeface="Book Antiqua" pitchFamily="18" charset="0"/>
              </a:rPr>
              <a:t>Rides </a:t>
            </a:r>
            <a:r>
              <a:rPr lang="en-US" sz="2400" dirty="0">
                <a:solidFill>
                  <a:prstClr val="black"/>
                </a:solidFill>
                <a:latin typeface="Book Antiqua" pitchFamily="18" charset="0"/>
              </a:rPr>
              <a:t>on interstate buses to determine if southern states would enforce laws against segregation in public transportation</a:t>
            </a:r>
            <a:endParaRPr lang="en-US" sz="2400" b="1" dirty="0">
              <a:solidFill>
                <a:prstClr val="black"/>
              </a:solidFill>
              <a:latin typeface="Book Antiqua" pitchFamily="18" charset="0"/>
            </a:endParaRPr>
          </a:p>
          <a:p>
            <a:endParaRPr lang="en-US" dirty="0">
              <a:latin typeface="Book Antiqua" pitchFamily="18"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861" y="193964"/>
            <a:ext cx="3687878" cy="241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07" y="3886200"/>
            <a:ext cx="361898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917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93964"/>
            <a:ext cx="426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819400"/>
            <a:ext cx="41148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20782" y="250392"/>
            <a:ext cx="4495800" cy="4525963"/>
          </a:xfrm>
        </p:spPr>
        <p:txBody>
          <a:bodyPr>
            <a:normAutofit/>
          </a:bodyPr>
          <a:lstStyle/>
          <a:p>
            <a:pPr lvl="0" algn="ctr">
              <a:lnSpc>
                <a:spcPct val="80000"/>
              </a:lnSpc>
              <a:buClr>
                <a:srgbClr val="2DA2BF"/>
              </a:buClr>
            </a:pPr>
            <a:r>
              <a:rPr lang="en-US" sz="3600" b="1" dirty="0">
                <a:solidFill>
                  <a:prstClr val="black"/>
                </a:solidFill>
                <a:latin typeface="Book Antiqua" pitchFamily="18" charset="0"/>
              </a:rPr>
              <a:t>Original Membership</a:t>
            </a:r>
          </a:p>
          <a:p>
            <a:pPr lvl="0">
              <a:lnSpc>
                <a:spcPct val="80000"/>
              </a:lnSpc>
              <a:buClr>
                <a:srgbClr val="2DA2BF"/>
              </a:buClr>
            </a:pPr>
            <a:r>
              <a:rPr lang="en-US" sz="2400" b="1" dirty="0">
                <a:solidFill>
                  <a:prstClr val="black"/>
                </a:solidFill>
                <a:latin typeface="Book Antiqua" pitchFamily="18" charset="0"/>
              </a:rPr>
              <a:t>SCLC</a:t>
            </a:r>
            <a:r>
              <a:rPr lang="en-US" sz="2400" dirty="0">
                <a:solidFill>
                  <a:prstClr val="black"/>
                </a:solidFill>
                <a:latin typeface="Book Antiqua" pitchFamily="18" charset="0"/>
              </a:rPr>
              <a:t> </a:t>
            </a:r>
            <a:r>
              <a:rPr lang="en-US" sz="2400" dirty="0" smtClean="0">
                <a:solidFill>
                  <a:prstClr val="black"/>
                </a:solidFill>
                <a:latin typeface="Book Antiqua" pitchFamily="18" charset="0"/>
              </a:rPr>
              <a:t>-Average </a:t>
            </a:r>
            <a:r>
              <a:rPr lang="en-US" sz="2400" dirty="0">
                <a:solidFill>
                  <a:prstClr val="black"/>
                </a:solidFill>
                <a:latin typeface="Book Antiqua" pitchFamily="18" charset="0"/>
              </a:rPr>
              <a:t>African American adults; white adults </a:t>
            </a:r>
            <a:endParaRPr lang="en-US" sz="2400" dirty="0" smtClean="0">
              <a:solidFill>
                <a:prstClr val="black"/>
              </a:solidFill>
              <a:latin typeface="Book Antiqua" pitchFamily="18" charset="0"/>
            </a:endParaRPr>
          </a:p>
          <a:p>
            <a:pPr lvl="0">
              <a:lnSpc>
                <a:spcPct val="80000"/>
              </a:lnSpc>
              <a:buClr>
                <a:srgbClr val="2DA2BF"/>
              </a:buClr>
            </a:pPr>
            <a:endParaRPr lang="en-US" sz="2400" b="1" dirty="0">
              <a:solidFill>
                <a:prstClr val="black"/>
              </a:solidFill>
              <a:latin typeface="Book Antiqua" pitchFamily="18" charset="0"/>
            </a:endParaRPr>
          </a:p>
          <a:p>
            <a:pPr lvl="0">
              <a:lnSpc>
                <a:spcPct val="80000"/>
              </a:lnSpc>
              <a:buClr>
                <a:srgbClr val="2DA2BF"/>
              </a:buClr>
            </a:pPr>
            <a:r>
              <a:rPr lang="en-US" sz="2400" b="1" dirty="0">
                <a:solidFill>
                  <a:prstClr val="black"/>
                </a:solidFill>
                <a:latin typeface="Book Antiqua" pitchFamily="18" charset="0"/>
              </a:rPr>
              <a:t>SNCC</a:t>
            </a:r>
            <a:r>
              <a:rPr lang="en-US" sz="2400" dirty="0">
                <a:solidFill>
                  <a:prstClr val="black"/>
                </a:solidFill>
                <a:latin typeface="Book Antiqua" pitchFamily="18" charset="0"/>
              </a:rPr>
              <a:t> </a:t>
            </a:r>
            <a:r>
              <a:rPr lang="en-US" sz="2400" dirty="0" smtClean="0">
                <a:solidFill>
                  <a:prstClr val="black"/>
                </a:solidFill>
                <a:latin typeface="Book Antiqua" pitchFamily="18" charset="0"/>
              </a:rPr>
              <a:t>-African </a:t>
            </a:r>
            <a:r>
              <a:rPr lang="en-US" sz="2400" dirty="0">
                <a:solidFill>
                  <a:prstClr val="black"/>
                </a:solidFill>
                <a:latin typeface="Book Antiqua" pitchFamily="18" charset="0"/>
              </a:rPr>
              <a:t>American and white college students; included whites at first, but later it became all-African American organization</a:t>
            </a:r>
            <a:endParaRPr lang="en-US" sz="2400" b="1" dirty="0">
              <a:solidFill>
                <a:prstClr val="black"/>
              </a:solidFill>
              <a:latin typeface="Book Antiqua" pitchFamily="18" charset="0"/>
            </a:endParaRPr>
          </a:p>
          <a:p>
            <a:pPr marL="109728" lvl="0" indent="0">
              <a:lnSpc>
                <a:spcPct val="80000"/>
              </a:lnSpc>
              <a:buClr>
                <a:srgbClr val="2DA2BF"/>
              </a:buClr>
              <a:buNone/>
            </a:pPr>
            <a:endParaRPr lang="en-US" b="1" dirty="0">
              <a:solidFill>
                <a:prstClr val="black"/>
              </a:solidFill>
              <a:latin typeface="Book Antiqua" pitchFamily="18" charset="0"/>
            </a:endParaRPr>
          </a:p>
          <a:p>
            <a:endParaRPr lang="en-US" dirty="0">
              <a:latin typeface="Book Antiqua" pitchFamily="18" charset="0"/>
            </a:endParaRPr>
          </a:p>
        </p:txBody>
      </p:sp>
      <p:sp>
        <p:nvSpPr>
          <p:cNvPr id="3" name="Content Placeholder 2"/>
          <p:cNvSpPr>
            <a:spLocks noGrp="1"/>
          </p:cNvSpPr>
          <p:nvPr>
            <p:ph sz="half" idx="2"/>
          </p:nvPr>
        </p:nvSpPr>
        <p:spPr>
          <a:xfrm>
            <a:off x="4495800" y="2819400"/>
            <a:ext cx="4343400" cy="3776472"/>
          </a:xfrm>
        </p:spPr>
        <p:txBody>
          <a:bodyPr>
            <a:normAutofit/>
          </a:bodyPr>
          <a:lstStyle/>
          <a:p>
            <a:pPr lvl="0" algn="ctr">
              <a:lnSpc>
                <a:spcPct val="80000"/>
              </a:lnSpc>
              <a:buClr>
                <a:srgbClr val="2DA2BF"/>
              </a:buClr>
            </a:pPr>
            <a:r>
              <a:rPr lang="en-US" sz="4400" b="1" dirty="0">
                <a:solidFill>
                  <a:prstClr val="black"/>
                </a:solidFill>
                <a:latin typeface="Book Antiqua" pitchFamily="18" charset="0"/>
              </a:rPr>
              <a:t>Later Membership</a:t>
            </a:r>
          </a:p>
          <a:p>
            <a:pPr lvl="0">
              <a:lnSpc>
                <a:spcPct val="80000"/>
              </a:lnSpc>
              <a:buClr>
                <a:srgbClr val="2DA2BF"/>
              </a:buClr>
            </a:pPr>
            <a:r>
              <a:rPr lang="en-US" sz="2400" b="1" dirty="0">
                <a:solidFill>
                  <a:prstClr val="black"/>
                </a:solidFill>
                <a:latin typeface="Book Antiqua" pitchFamily="18" charset="0"/>
              </a:rPr>
              <a:t>SCLC</a:t>
            </a:r>
            <a:r>
              <a:rPr lang="en-US" sz="2400" dirty="0">
                <a:solidFill>
                  <a:prstClr val="black"/>
                </a:solidFill>
                <a:latin typeface="Book Antiqua" pitchFamily="18" charset="0"/>
              </a:rPr>
              <a:t> </a:t>
            </a:r>
            <a:r>
              <a:rPr lang="en-US" sz="2400" dirty="0" smtClean="0">
                <a:solidFill>
                  <a:prstClr val="black"/>
                </a:solidFill>
                <a:latin typeface="Book Antiqua" pitchFamily="18" charset="0"/>
              </a:rPr>
              <a:t>- Same </a:t>
            </a:r>
            <a:r>
              <a:rPr lang="en-US" sz="2400" dirty="0">
                <a:solidFill>
                  <a:prstClr val="black"/>
                </a:solidFill>
                <a:latin typeface="Book Antiqua" pitchFamily="18" charset="0"/>
              </a:rPr>
              <a:t>as original membership </a:t>
            </a:r>
            <a:endParaRPr lang="en-US" sz="2400" dirty="0" smtClean="0">
              <a:solidFill>
                <a:prstClr val="black"/>
              </a:solidFill>
              <a:latin typeface="Book Antiqua" pitchFamily="18" charset="0"/>
            </a:endParaRPr>
          </a:p>
          <a:p>
            <a:pPr lvl="0">
              <a:lnSpc>
                <a:spcPct val="80000"/>
              </a:lnSpc>
              <a:buClr>
                <a:srgbClr val="2DA2BF"/>
              </a:buClr>
            </a:pPr>
            <a:endParaRPr lang="en-US" sz="2400" b="1" dirty="0">
              <a:solidFill>
                <a:prstClr val="black"/>
              </a:solidFill>
              <a:latin typeface="Book Antiqua" pitchFamily="18" charset="0"/>
            </a:endParaRPr>
          </a:p>
          <a:p>
            <a:pPr lvl="0">
              <a:lnSpc>
                <a:spcPct val="80000"/>
              </a:lnSpc>
              <a:buClr>
                <a:srgbClr val="2DA2BF"/>
              </a:buClr>
            </a:pPr>
            <a:r>
              <a:rPr lang="en-US" sz="2400" b="1" dirty="0">
                <a:solidFill>
                  <a:prstClr val="black"/>
                </a:solidFill>
                <a:latin typeface="Book Antiqua" pitchFamily="18" charset="0"/>
              </a:rPr>
              <a:t>SNCC</a:t>
            </a:r>
            <a:r>
              <a:rPr lang="en-US" sz="2400" dirty="0">
                <a:solidFill>
                  <a:prstClr val="black"/>
                </a:solidFill>
                <a:latin typeface="Book Antiqua" pitchFamily="18" charset="0"/>
              </a:rPr>
              <a:t> </a:t>
            </a:r>
            <a:r>
              <a:rPr lang="en-US" sz="2400" dirty="0" smtClean="0">
                <a:solidFill>
                  <a:prstClr val="black"/>
                </a:solidFill>
                <a:latin typeface="Book Antiqua" pitchFamily="18" charset="0"/>
              </a:rPr>
              <a:t>-African </a:t>
            </a:r>
            <a:r>
              <a:rPr lang="en-US" sz="2400" dirty="0">
                <a:solidFill>
                  <a:prstClr val="black"/>
                </a:solidFill>
                <a:latin typeface="Book Antiqua" pitchFamily="18" charset="0"/>
              </a:rPr>
              <a:t>Americans only; no whites</a:t>
            </a:r>
            <a:endParaRPr lang="en-US" sz="2400" b="1" dirty="0">
              <a:solidFill>
                <a:prstClr val="black"/>
              </a:solidFill>
              <a:latin typeface="Book Antiqua" pitchFamily="18" charset="0"/>
            </a:endParaRPr>
          </a:p>
          <a:p>
            <a:endParaRPr lang="en-US" dirty="0">
              <a:latin typeface="Book Antiqua" pitchFamily="18" charset="0"/>
            </a:endParaRPr>
          </a:p>
        </p:txBody>
      </p:sp>
    </p:spTree>
    <p:extLst>
      <p:ext uri="{BB962C8B-B14F-4D97-AF65-F5344CB8AC3E}">
        <p14:creationId xmlns:p14="http://schemas.microsoft.com/office/powerpoint/2010/main" val="4240917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0109" y="0"/>
            <a:ext cx="4267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819400"/>
            <a:ext cx="41148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20782" y="250393"/>
            <a:ext cx="4495800" cy="3635808"/>
          </a:xfrm>
        </p:spPr>
        <p:txBody>
          <a:bodyPr>
            <a:normAutofit/>
          </a:bodyPr>
          <a:lstStyle/>
          <a:p>
            <a:pPr lvl="0" algn="ctr">
              <a:lnSpc>
                <a:spcPct val="80000"/>
              </a:lnSpc>
              <a:buClr>
                <a:srgbClr val="2DA2BF"/>
              </a:buClr>
            </a:pPr>
            <a:r>
              <a:rPr lang="en-US" sz="4400" b="1" dirty="0">
                <a:solidFill>
                  <a:prstClr val="black"/>
                </a:solidFill>
                <a:latin typeface="Book Antiqua" pitchFamily="18" charset="0"/>
              </a:rPr>
              <a:t>Original Philosophy</a:t>
            </a:r>
          </a:p>
          <a:p>
            <a:pPr lvl="0">
              <a:lnSpc>
                <a:spcPct val="80000"/>
              </a:lnSpc>
              <a:buClr>
                <a:srgbClr val="2DA2BF"/>
              </a:buClr>
            </a:pPr>
            <a:endParaRPr lang="en-US" sz="2400" b="1" dirty="0" smtClean="0">
              <a:solidFill>
                <a:prstClr val="black"/>
              </a:solidFill>
              <a:latin typeface="Book Antiqua" pitchFamily="18" charset="0"/>
            </a:endParaRPr>
          </a:p>
          <a:p>
            <a:pPr lvl="0">
              <a:lnSpc>
                <a:spcPct val="80000"/>
              </a:lnSpc>
              <a:buClr>
                <a:srgbClr val="2DA2BF"/>
              </a:buClr>
            </a:pPr>
            <a:r>
              <a:rPr lang="en-US" sz="2400" b="1" dirty="0" smtClean="0">
                <a:solidFill>
                  <a:prstClr val="black"/>
                </a:solidFill>
                <a:latin typeface="Book Antiqua" pitchFamily="18" charset="0"/>
              </a:rPr>
              <a:t>SCLC -</a:t>
            </a:r>
            <a:r>
              <a:rPr lang="en-US" sz="2400" dirty="0" smtClean="0">
                <a:solidFill>
                  <a:prstClr val="black"/>
                </a:solidFill>
                <a:latin typeface="Book Antiqua" pitchFamily="18" charset="0"/>
              </a:rPr>
              <a:t> </a:t>
            </a:r>
            <a:r>
              <a:rPr lang="en-US" sz="2400" dirty="0">
                <a:solidFill>
                  <a:prstClr val="black"/>
                </a:solidFill>
                <a:latin typeface="Book Antiqua" pitchFamily="18" charset="0"/>
              </a:rPr>
              <a:t>Nonviolence </a:t>
            </a:r>
            <a:endParaRPr lang="en-US" sz="2400" b="1" dirty="0">
              <a:solidFill>
                <a:prstClr val="black"/>
              </a:solidFill>
              <a:latin typeface="Book Antiqua" pitchFamily="18" charset="0"/>
            </a:endParaRPr>
          </a:p>
          <a:p>
            <a:pPr lvl="0">
              <a:lnSpc>
                <a:spcPct val="80000"/>
              </a:lnSpc>
              <a:buClr>
                <a:srgbClr val="2DA2BF"/>
              </a:buClr>
            </a:pPr>
            <a:endParaRPr lang="en-US" sz="2400" b="1" dirty="0" smtClean="0">
              <a:solidFill>
                <a:prstClr val="black"/>
              </a:solidFill>
              <a:latin typeface="Book Antiqua" pitchFamily="18" charset="0"/>
            </a:endParaRPr>
          </a:p>
          <a:p>
            <a:pPr lvl="0">
              <a:lnSpc>
                <a:spcPct val="80000"/>
              </a:lnSpc>
              <a:buClr>
                <a:srgbClr val="2DA2BF"/>
              </a:buClr>
            </a:pPr>
            <a:r>
              <a:rPr lang="en-US" sz="2400" b="1" dirty="0" smtClean="0">
                <a:solidFill>
                  <a:prstClr val="black"/>
                </a:solidFill>
                <a:latin typeface="Book Antiqua" pitchFamily="18" charset="0"/>
              </a:rPr>
              <a:t>SNCC -</a:t>
            </a:r>
            <a:r>
              <a:rPr lang="en-US" sz="2400" dirty="0" smtClean="0">
                <a:solidFill>
                  <a:prstClr val="black"/>
                </a:solidFill>
                <a:latin typeface="Book Antiqua" pitchFamily="18" charset="0"/>
              </a:rPr>
              <a:t> </a:t>
            </a:r>
            <a:r>
              <a:rPr lang="en-US" sz="2400" dirty="0">
                <a:solidFill>
                  <a:prstClr val="black"/>
                </a:solidFill>
                <a:latin typeface="Book Antiqua" pitchFamily="18" charset="0"/>
              </a:rPr>
              <a:t>Nonviolence</a:t>
            </a:r>
            <a:endParaRPr lang="en-US" sz="2400" b="1" dirty="0">
              <a:solidFill>
                <a:prstClr val="black"/>
              </a:solidFill>
              <a:latin typeface="Book Antiqua" pitchFamily="18" charset="0"/>
            </a:endParaRPr>
          </a:p>
          <a:p>
            <a:pPr marL="109728" lvl="0" indent="0">
              <a:lnSpc>
                <a:spcPct val="80000"/>
              </a:lnSpc>
              <a:buClr>
                <a:srgbClr val="2DA2BF"/>
              </a:buClr>
              <a:buNone/>
            </a:pPr>
            <a:endParaRPr lang="en-US" b="1" dirty="0">
              <a:solidFill>
                <a:prstClr val="black"/>
              </a:solidFill>
              <a:latin typeface="Book Antiqua" pitchFamily="18" charset="0"/>
            </a:endParaRPr>
          </a:p>
          <a:p>
            <a:endParaRPr lang="en-US" dirty="0">
              <a:latin typeface="Book Antiqua" pitchFamily="18" charset="0"/>
            </a:endParaRPr>
          </a:p>
        </p:txBody>
      </p:sp>
      <p:sp>
        <p:nvSpPr>
          <p:cNvPr id="3" name="Content Placeholder 2"/>
          <p:cNvSpPr>
            <a:spLocks noGrp="1"/>
          </p:cNvSpPr>
          <p:nvPr>
            <p:ph sz="half" idx="2"/>
          </p:nvPr>
        </p:nvSpPr>
        <p:spPr>
          <a:xfrm>
            <a:off x="4495800" y="2819400"/>
            <a:ext cx="4343400" cy="3776472"/>
          </a:xfrm>
        </p:spPr>
        <p:txBody>
          <a:bodyPr>
            <a:normAutofit/>
          </a:bodyPr>
          <a:lstStyle/>
          <a:p>
            <a:pPr lvl="0" algn="ctr">
              <a:lnSpc>
                <a:spcPct val="80000"/>
              </a:lnSpc>
              <a:buClr>
                <a:srgbClr val="2DA2BF"/>
              </a:buClr>
            </a:pPr>
            <a:r>
              <a:rPr lang="en-US" sz="2400" b="1" dirty="0">
                <a:solidFill>
                  <a:prstClr val="black"/>
                </a:solidFill>
                <a:latin typeface="Book Antiqua" pitchFamily="18" charset="0"/>
              </a:rPr>
              <a:t>Later Philosophy</a:t>
            </a:r>
          </a:p>
          <a:p>
            <a:pPr lvl="0">
              <a:lnSpc>
                <a:spcPct val="80000"/>
              </a:lnSpc>
              <a:buClr>
                <a:srgbClr val="2DA2BF"/>
              </a:buClr>
            </a:pPr>
            <a:r>
              <a:rPr lang="en-US" sz="2400" b="1" dirty="0">
                <a:solidFill>
                  <a:prstClr val="black"/>
                </a:solidFill>
                <a:latin typeface="Book Antiqua" pitchFamily="18" charset="0"/>
              </a:rPr>
              <a:t>SCLC</a:t>
            </a:r>
            <a:r>
              <a:rPr lang="en-US" sz="2400" dirty="0">
                <a:solidFill>
                  <a:prstClr val="black"/>
                </a:solidFill>
                <a:latin typeface="Book Antiqua" pitchFamily="18" charset="0"/>
              </a:rPr>
              <a:t> </a:t>
            </a:r>
            <a:r>
              <a:rPr lang="en-US" sz="2400" dirty="0" smtClean="0">
                <a:solidFill>
                  <a:prstClr val="black"/>
                </a:solidFill>
                <a:latin typeface="Book Antiqua" pitchFamily="18" charset="0"/>
              </a:rPr>
              <a:t>- Same </a:t>
            </a:r>
            <a:r>
              <a:rPr lang="en-US" sz="2400" dirty="0">
                <a:solidFill>
                  <a:prstClr val="black"/>
                </a:solidFill>
                <a:latin typeface="Book Antiqua" pitchFamily="18" charset="0"/>
              </a:rPr>
              <a:t>as original </a:t>
            </a:r>
            <a:r>
              <a:rPr lang="en-US" sz="2400" dirty="0" smtClean="0">
                <a:solidFill>
                  <a:prstClr val="black"/>
                </a:solidFill>
                <a:latin typeface="Book Antiqua" pitchFamily="18" charset="0"/>
              </a:rPr>
              <a:t>philosophy. Nonviolence.</a:t>
            </a:r>
          </a:p>
          <a:p>
            <a:pPr lvl="0">
              <a:lnSpc>
                <a:spcPct val="80000"/>
              </a:lnSpc>
              <a:buClr>
                <a:srgbClr val="2DA2BF"/>
              </a:buClr>
            </a:pPr>
            <a:r>
              <a:rPr lang="en-US" sz="2400" dirty="0" smtClean="0">
                <a:solidFill>
                  <a:prstClr val="black"/>
                </a:solidFill>
                <a:latin typeface="Book Antiqua" pitchFamily="18" charset="0"/>
              </a:rPr>
              <a:t> </a:t>
            </a:r>
            <a:endParaRPr lang="en-US" sz="2400" b="1" dirty="0">
              <a:solidFill>
                <a:prstClr val="black"/>
              </a:solidFill>
              <a:latin typeface="Book Antiqua" pitchFamily="18" charset="0"/>
            </a:endParaRPr>
          </a:p>
          <a:p>
            <a:pPr lvl="0">
              <a:lnSpc>
                <a:spcPct val="80000"/>
              </a:lnSpc>
              <a:buClr>
                <a:srgbClr val="2DA2BF"/>
              </a:buClr>
            </a:pPr>
            <a:r>
              <a:rPr lang="en-US" sz="2400" b="1" dirty="0">
                <a:solidFill>
                  <a:prstClr val="black"/>
                </a:solidFill>
                <a:latin typeface="Book Antiqua" pitchFamily="18" charset="0"/>
              </a:rPr>
              <a:t>SNCC</a:t>
            </a:r>
            <a:r>
              <a:rPr lang="en-US" sz="2400" dirty="0">
                <a:solidFill>
                  <a:prstClr val="black"/>
                </a:solidFill>
                <a:latin typeface="Book Antiqua" pitchFamily="18" charset="0"/>
              </a:rPr>
              <a:t> </a:t>
            </a:r>
            <a:r>
              <a:rPr lang="en-US" sz="2400" dirty="0" smtClean="0">
                <a:solidFill>
                  <a:prstClr val="black"/>
                </a:solidFill>
                <a:latin typeface="Book Antiqua" pitchFamily="18" charset="0"/>
              </a:rPr>
              <a:t>- Militancy </a:t>
            </a:r>
            <a:r>
              <a:rPr lang="en-US" sz="2400" dirty="0">
                <a:solidFill>
                  <a:prstClr val="black"/>
                </a:solidFill>
                <a:latin typeface="Book Antiqua" pitchFamily="18" charset="0"/>
              </a:rPr>
              <a:t>and violence; “Black Power” and African-American pride</a:t>
            </a:r>
          </a:p>
          <a:p>
            <a:endParaRPr lang="en-US" dirty="0">
              <a:latin typeface="Book Antiqua" pitchFamily="18"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349723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7199"/>
            <a:ext cx="2209800" cy="224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917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Book Antiqua" pitchFamily="18" charset="0"/>
              </a:rPr>
              <a:t>Americans against the war in Vietnam became more vocal in their opposition.</a:t>
            </a:r>
          </a:p>
          <a:p>
            <a:r>
              <a:rPr lang="en-US" dirty="0" smtClean="0">
                <a:latin typeface="Book Antiqua" pitchFamily="18" charset="0"/>
              </a:rPr>
              <a:t>Many groups started on college campuses.</a:t>
            </a:r>
          </a:p>
          <a:p>
            <a:r>
              <a:rPr lang="en-US" dirty="0" smtClean="0">
                <a:latin typeface="Book Antiqua" pitchFamily="18" charset="0"/>
              </a:rPr>
              <a:t>They used many of the same tactics as groups fighting for civil rights, including sit-ins, marches, and demonstrations.</a:t>
            </a:r>
          </a:p>
          <a:p>
            <a:r>
              <a:rPr lang="en-US" dirty="0" smtClean="0">
                <a:latin typeface="Book Antiqua" pitchFamily="18" charset="0"/>
              </a:rPr>
              <a:t>Later, some protesters became more radical;</a:t>
            </a:r>
          </a:p>
          <a:p>
            <a:pPr lvl="1"/>
            <a:r>
              <a:rPr lang="en-US" dirty="0" smtClean="0">
                <a:latin typeface="Book Antiqua" pitchFamily="18" charset="0"/>
              </a:rPr>
              <a:t>burning their draft cards</a:t>
            </a:r>
          </a:p>
          <a:p>
            <a:pPr lvl="1"/>
            <a:r>
              <a:rPr lang="en-US" dirty="0" smtClean="0">
                <a:latin typeface="Book Antiqua" pitchFamily="18" charset="0"/>
              </a:rPr>
              <a:t>going to prison rather than going to Vietnam</a:t>
            </a:r>
          </a:p>
          <a:p>
            <a:pPr lvl="1"/>
            <a:r>
              <a:rPr lang="en-US" dirty="0" smtClean="0">
                <a:latin typeface="Book Antiqua" pitchFamily="18" charset="0"/>
              </a:rPr>
              <a:t>fleeing to Canada</a:t>
            </a:r>
            <a:endParaRPr lang="en-US" dirty="0">
              <a:latin typeface="Book Antiqua" pitchFamily="18" charset="0"/>
            </a:endParaRPr>
          </a:p>
        </p:txBody>
      </p:sp>
      <p:sp>
        <p:nvSpPr>
          <p:cNvPr id="3" name="Title 2"/>
          <p:cNvSpPr>
            <a:spLocks noGrp="1"/>
          </p:cNvSpPr>
          <p:nvPr>
            <p:ph type="title"/>
          </p:nvPr>
        </p:nvSpPr>
        <p:spPr/>
        <p:txBody>
          <a:bodyPr/>
          <a:lstStyle/>
          <a:p>
            <a:r>
              <a:rPr lang="en-US" dirty="0" smtClean="0">
                <a:latin typeface="Book Antiqua" pitchFamily="18" charset="0"/>
              </a:rPr>
              <a:t>Anti-Vietnam War Movement</a:t>
            </a:r>
            <a:endParaRPr lang="en-US" dirty="0">
              <a:latin typeface="Book Antiqua" pitchFamily="18" charset="0"/>
            </a:endParaRPr>
          </a:p>
        </p:txBody>
      </p:sp>
    </p:spTree>
    <p:extLst>
      <p:ext uri="{BB962C8B-B14F-4D97-AF65-F5344CB8AC3E}">
        <p14:creationId xmlns:p14="http://schemas.microsoft.com/office/powerpoint/2010/main" val="4206734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idx="1"/>
          </p:nvPr>
        </p:nvSpPr>
        <p:spPr>
          <a:xfrm>
            <a:off x="0" y="1219200"/>
            <a:ext cx="5638800" cy="4876800"/>
          </a:xfrm>
        </p:spPr>
        <p:txBody>
          <a:bodyPr>
            <a:normAutofit fontScale="92500" lnSpcReduction="10000"/>
          </a:bodyPr>
          <a:lstStyle/>
          <a:p>
            <a:pPr>
              <a:lnSpc>
                <a:spcPct val="90000"/>
              </a:lnSpc>
            </a:pPr>
            <a:r>
              <a:rPr lang="en-US" sz="2400" dirty="0">
                <a:latin typeface="Book Antiqua" pitchFamily="18" charset="0"/>
              </a:rPr>
              <a:t>The </a:t>
            </a:r>
            <a:r>
              <a:rPr lang="en-US" sz="2400" b="1" dirty="0">
                <a:latin typeface="Book Antiqua" pitchFamily="18" charset="0"/>
              </a:rPr>
              <a:t>National Organization of Women </a:t>
            </a:r>
            <a:r>
              <a:rPr lang="en-US" sz="2400" dirty="0">
                <a:latin typeface="Book Antiqua" pitchFamily="18" charset="0"/>
              </a:rPr>
              <a:t>was founded in 1966 to promote equal rights and opportunities for America’s women. </a:t>
            </a:r>
            <a:endParaRPr lang="en-US" sz="2400" dirty="0" smtClean="0">
              <a:latin typeface="Book Antiqua" pitchFamily="18" charset="0"/>
            </a:endParaRPr>
          </a:p>
          <a:p>
            <a:pPr marL="109728" indent="0">
              <a:lnSpc>
                <a:spcPct val="90000"/>
              </a:lnSpc>
              <a:buNone/>
            </a:pPr>
            <a:endParaRPr lang="en-US" sz="2400" dirty="0">
              <a:latin typeface="Book Antiqua" pitchFamily="18" charset="0"/>
            </a:endParaRPr>
          </a:p>
          <a:p>
            <a:pPr>
              <a:lnSpc>
                <a:spcPct val="90000"/>
              </a:lnSpc>
            </a:pPr>
            <a:r>
              <a:rPr lang="en-US" sz="2400" dirty="0">
                <a:latin typeface="Book Antiqua" pitchFamily="18" charset="0"/>
              </a:rPr>
              <a:t>NOW had its origins in the </a:t>
            </a:r>
            <a:r>
              <a:rPr lang="en-US" sz="2400" b="1" dirty="0">
                <a:latin typeface="Book Antiqua" pitchFamily="18" charset="0"/>
              </a:rPr>
              <a:t>civil rights </a:t>
            </a:r>
            <a:r>
              <a:rPr lang="en-US" sz="2400" dirty="0">
                <a:latin typeface="Book Antiqua" pitchFamily="18" charset="0"/>
              </a:rPr>
              <a:t>and </a:t>
            </a:r>
            <a:r>
              <a:rPr lang="en-US" sz="2400" b="1" dirty="0">
                <a:latin typeface="Book Antiqua" pitchFamily="18" charset="0"/>
              </a:rPr>
              <a:t>anti-war movements</a:t>
            </a:r>
            <a:r>
              <a:rPr lang="en-US" sz="2400" dirty="0">
                <a:latin typeface="Book Antiqua" pitchFamily="18" charset="0"/>
              </a:rPr>
              <a:t> of the early 1960s.  In both of these, women felt sidelined by the men who led the organization like SNCC and anti-Vietnam War groups. </a:t>
            </a:r>
            <a:endParaRPr lang="en-US" sz="2400" dirty="0" smtClean="0">
              <a:latin typeface="Book Antiqua" pitchFamily="18" charset="0"/>
            </a:endParaRPr>
          </a:p>
          <a:p>
            <a:pPr marL="109728" indent="0">
              <a:lnSpc>
                <a:spcPct val="90000"/>
              </a:lnSpc>
              <a:buNone/>
            </a:pPr>
            <a:endParaRPr lang="en-US" sz="2400" dirty="0">
              <a:latin typeface="Book Antiqua" pitchFamily="18" charset="0"/>
            </a:endParaRPr>
          </a:p>
          <a:p>
            <a:pPr>
              <a:lnSpc>
                <a:spcPct val="90000"/>
              </a:lnSpc>
            </a:pPr>
            <a:r>
              <a:rPr lang="en-US" sz="2400" dirty="0">
                <a:latin typeface="Book Antiqua" pitchFamily="18" charset="0"/>
              </a:rPr>
              <a:t>NOW’s goals included equality in employment, political, and social equality, and the passage of the Equal Rights Amendment</a:t>
            </a:r>
          </a:p>
        </p:txBody>
      </p:sp>
      <p:sp>
        <p:nvSpPr>
          <p:cNvPr id="159746" name="Rectangle 2"/>
          <p:cNvSpPr>
            <a:spLocks noGrp="1" noChangeArrowheads="1"/>
          </p:cNvSpPr>
          <p:nvPr>
            <p:ph type="title"/>
          </p:nvPr>
        </p:nvSpPr>
        <p:spPr>
          <a:xfrm>
            <a:off x="533400" y="304800"/>
            <a:ext cx="8229600" cy="1143000"/>
          </a:xfrm>
        </p:spPr>
        <p:txBody>
          <a:bodyPr>
            <a:normAutofit/>
          </a:bodyPr>
          <a:lstStyle/>
          <a:p>
            <a:pPr algn="ctr"/>
            <a:r>
              <a:rPr lang="en-US" sz="4000" dirty="0" smtClean="0">
                <a:solidFill>
                  <a:schemeClr val="tx1"/>
                </a:solidFill>
                <a:latin typeface="Book Antiqua" pitchFamily="18" charset="0"/>
              </a:rPr>
              <a:t>National </a:t>
            </a:r>
            <a:r>
              <a:rPr lang="en-US" sz="4000" dirty="0">
                <a:solidFill>
                  <a:schemeClr val="tx1"/>
                </a:solidFill>
                <a:latin typeface="Book Antiqua" pitchFamily="18" charset="0"/>
              </a:rPr>
              <a:t>Organization of </a:t>
            </a:r>
            <a:r>
              <a:rPr lang="en-US" sz="4000" dirty="0" smtClean="0">
                <a:solidFill>
                  <a:schemeClr val="tx1"/>
                </a:solidFill>
                <a:latin typeface="Book Antiqua" pitchFamily="18" charset="0"/>
              </a:rPr>
              <a:t>Women</a:t>
            </a:r>
            <a:endParaRPr lang="en-US" sz="4000" dirty="0">
              <a:solidFill>
                <a:schemeClr val="tx1"/>
              </a:solidFill>
              <a:latin typeface="Book Antiqua" pitchFamily="18"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2857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57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Book Antiqua" pitchFamily="18" charset="0"/>
              </a:rPr>
              <a:t>After WWII, soldiers returned home to America and settled back into the lives they had left behind.</a:t>
            </a:r>
          </a:p>
          <a:p>
            <a:r>
              <a:rPr lang="en-US" dirty="0" smtClean="0">
                <a:latin typeface="Book Antiqua" pitchFamily="18" charset="0"/>
              </a:rPr>
              <a:t>One effect of this was a huge growth population, called the </a:t>
            </a:r>
            <a:r>
              <a:rPr lang="en-US" b="1" dirty="0" smtClean="0">
                <a:latin typeface="Book Antiqua" pitchFamily="18" charset="0"/>
              </a:rPr>
              <a:t>baby boom.</a:t>
            </a:r>
          </a:p>
          <a:p>
            <a:r>
              <a:rPr lang="en-US" dirty="0" smtClean="0">
                <a:latin typeface="Book Antiqua" pitchFamily="18" charset="0"/>
              </a:rPr>
              <a:t>The birthrate quickly increased, reaching a high point in 1957, over </a:t>
            </a:r>
            <a:r>
              <a:rPr lang="en-US" b="1" dirty="0" smtClean="0">
                <a:latin typeface="Book Antiqua" pitchFamily="18" charset="0"/>
              </a:rPr>
              <a:t>4 million </a:t>
            </a:r>
            <a:r>
              <a:rPr lang="en-US" dirty="0" smtClean="0">
                <a:latin typeface="Book Antiqua" pitchFamily="18" charset="0"/>
              </a:rPr>
              <a:t>babies were born that year.</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Economic Growth</a:t>
            </a:r>
            <a:endParaRPr lang="en-US" dirty="0">
              <a:solidFill>
                <a:schemeClr val="tx1"/>
              </a:solidFill>
              <a:latin typeface="Book Antiqua"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2286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10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458200" cy="4525963"/>
          </a:xfrm>
        </p:spPr>
        <p:txBody>
          <a:bodyPr>
            <a:normAutofit/>
          </a:bodyPr>
          <a:lstStyle/>
          <a:p>
            <a:r>
              <a:rPr lang="en-US" b="1" dirty="0" smtClean="0">
                <a:latin typeface="Book Antiqua" pitchFamily="18" charset="0"/>
              </a:rPr>
              <a:t>Latinos</a:t>
            </a:r>
            <a:r>
              <a:rPr lang="en-US" dirty="0" smtClean="0">
                <a:latin typeface="Book Antiqua" pitchFamily="18" charset="0"/>
              </a:rPr>
              <a:t> also protest to </a:t>
            </a:r>
            <a:r>
              <a:rPr lang="en-US" b="1" dirty="0" smtClean="0">
                <a:latin typeface="Book Antiqua" pitchFamily="18" charset="0"/>
              </a:rPr>
              <a:t>gain civil rights </a:t>
            </a:r>
            <a:r>
              <a:rPr lang="en-US" dirty="0" smtClean="0">
                <a:latin typeface="Book Antiqua" pitchFamily="18" charset="0"/>
              </a:rPr>
              <a:t>in the 1960s.</a:t>
            </a:r>
          </a:p>
          <a:p>
            <a:r>
              <a:rPr lang="en-US" dirty="0" smtClean="0">
                <a:latin typeface="Book Antiqua" pitchFamily="18" charset="0"/>
              </a:rPr>
              <a:t>Led by </a:t>
            </a:r>
            <a:r>
              <a:rPr lang="en-US" b="1" dirty="0" smtClean="0">
                <a:latin typeface="Book Antiqua" pitchFamily="18" charset="0"/>
              </a:rPr>
              <a:t>César Chávez</a:t>
            </a:r>
            <a:r>
              <a:rPr lang="en-US" dirty="0" smtClean="0">
                <a:latin typeface="Book Antiqua" pitchFamily="18" charset="0"/>
              </a:rPr>
              <a:t>, an American of Mexican Descent.</a:t>
            </a:r>
          </a:p>
          <a:p>
            <a:r>
              <a:rPr lang="en-US" dirty="0" smtClean="0">
                <a:latin typeface="Book Antiqua" pitchFamily="18" charset="0"/>
              </a:rPr>
              <a:t>Founded the </a:t>
            </a:r>
            <a:r>
              <a:rPr lang="en-US" b="1" dirty="0" smtClean="0">
                <a:latin typeface="Book Antiqua" pitchFamily="18" charset="0"/>
              </a:rPr>
              <a:t>United Farm Workers</a:t>
            </a:r>
            <a:r>
              <a:rPr lang="en-US" dirty="0" smtClean="0">
                <a:latin typeface="Book Antiqua" pitchFamily="18" charset="0"/>
              </a:rPr>
              <a:t>’ movement.</a:t>
            </a:r>
          </a:p>
          <a:p>
            <a:r>
              <a:rPr lang="en-US" dirty="0" smtClean="0">
                <a:latin typeface="Book Antiqua" pitchFamily="18" charset="0"/>
              </a:rPr>
              <a:t>Chávez believed in nonviolent methods.</a:t>
            </a:r>
          </a:p>
          <a:p>
            <a:r>
              <a:rPr lang="en-US" dirty="0" smtClean="0">
                <a:latin typeface="Book Antiqua" pitchFamily="18" charset="0"/>
              </a:rPr>
              <a:t>He started a </a:t>
            </a:r>
            <a:r>
              <a:rPr lang="en-US" b="1" dirty="0" smtClean="0">
                <a:latin typeface="Book Antiqua" pitchFamily="18" charset="0"/>
              </a:rPr>
              <a:t>nationwide boycott </a:t>
            </a:r>
            <a:r>
              <a:rPr lang="en-US" dirty="0" smtClean="0">
                <a:latin typeface="Book Antiqua" pitchFamily="18" charset="0"/>
              </a:rPr>
              <a:t>of California grapes, forcing growers to negotiate a contract with the UFW in 1970.</a:t>
            </a:r>
          </a:p>
          <a:p>
            <a:r>
              <a:rPr lang="en-US" dirty="0" smtClean="0">
                <a:latin typeface="Book Antiqua" pitchFamily="18" charset="0"/>
              </a:rPr>
              <a:t>This contract gave farm workers </a:t>
            </a:r>
            <a:r>
              <a:rPr lang="en-US" b="1" dirty="0" smtClean="0">
                <a:latin typeface="Book Antiqua" pitchFamily="18" charset="0"/>
              </a:rPr>
              <a:t>higher </a:t>
            </a:r>
          </a:p>
          <a:p>
            <a:pPr marL="109728" indent="0">
              <a:buNone/>
            </a:pPr>
            <a:r>
              <a:rPr lang="en-US" b="1" dirty="0">
                <a:latin typeface="Book Antiqua" pitchFamily="18" charset="0"/>
              </a:rPr>
              <a:t> </a:t>
            </a:r>
            <a:r>
              <a:rPr lang="en-US" b="1" dirty="0" smtClean="0">
                <a:latin typeface="Book Antiqua" pitchFamily="18" charset="0"/>
              </a:rPr>
              <a:t>  wages </a:t>
            </a:r>
            <a:r>
              <a:rPr lang="en-US" dirty="0" smtClean="0">
                <a:latin typeface="Book Antiqua" pitchFamily="18" charset="0"/>
              </a:rPr>
              <a:t>and </a:t>
            </a:r>
            <a:r>
              <a:rPr lang="en-US" b="1" dirty="0" smtClean="0">
                <a:latin typeface="Book Antiqua" pitchFamily="18" charset="0"/>
              </a:rPr>
              <a:t>other benefits.</a:t>
            </a:r>
          </a:p>
          <a:p>
            <a:endParaRPr lang="en-US" dirty="0">
              <a:latin typeface="Book Antiqua" pitchFamily="18" charset="0"/>
            </a:endParaRPr>
          </a:p>
        </p:txBody>
      </p:sp>
      <p:sp>
        <p:nvSpPr>
          <p:cNvPr id="3" name="Title 2"/>
          <p:cNvSpPr>
            <a:spLocks noGrp="1"/>
          </p:cNvSpPr>
          <p:nvPr>
            <p:ph type="title"/>
          </p:nvPr>
        </p:nvSpPr>
        <p:spPr>
          <a:xfrm>
            <a:off x="457200" y="18197"/>
            <a:ext cx="8229600" cy="1143000"/>
          </a:xfrm>
        </p:spPr>
        <p:txBody>
          <a:bodyPr>
            <a:normAutofit/>
          </a:bodyPr>
          <a:lstStyle/>
          <a:p>
            <a:r>
              <a:rPr lang="en-US" dirty="0" smtClean="0">
                <a:latin typeface="Book Antiqua" pitchFamily="18" charset="0"/>
              </a:rPr>
              <a:t>United Farm Workers’ Movement</a:t>
            </a:r>
            <a:endParaRPr lang="en-US" dirty="0">
              <a:latin typeface="Book Antiqua" pitchFamily="18"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233542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369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34636" y="990600"/>
            <a:ext cx="8915400" cy="6172200"/>
          </a:xfrm>
        </p:spPr>
        <p:txBody>
          <a:bodyPr/>
          <a:lstStyle/>
          <a:p>
            <a:pPr>
              <a:lnSpc>
                <a:spcPct val="80000"/>
              </a:lnSpc>
            </a:pPr>
            <a:r>
              <a:rPr lang="en-US" sz="2400" dirty="0">
                <a:latin typeface="Book Antiqua" pitchFamily="18" charset="0"/>
              </a:rPr>
              <a:t>Protecting the environment became important to many Americans. </a:t>
            </a:r>
            <a:r>
              <a:rPr lang="en-US" sz="2400" b="1" i="1" dirty="0">
                <a:latin typeface="Book Antiqua" pitchFamily="18" charset="0"/>
              </a:rPr>
              <a:t>Silent Spring</a:t>
            </a:r>
            <a:r>
              <a:rPr lang="en-US" sz="2400" dirty="0">
                <a:latin typeface="Book Antiqua" pitchFamily="18" charset="0"/>
              </a:rPr>
              <a:t>, a 1962 book about pesticides by </a:t>
            </a:r>
            <a:r>
              <a:rPr lang="en-US" sz="2400" b="1" dirty="0">
                <a:latin typeface="Book Antiqua" pitchFamily="18" charset="0"/>
              </a:rPr>
              <a:t>Rachel Carson</a:t>
            </a:r>
            <a:r>
              <a:rPr lang="en-US" sz="2400" dirty="0">
                <a:latin typeface="Book Antiqua" pitchFamily="18" charset="0"/>
              </a:rPr>
              <a:t>, exposed dangers to the environment. This book led to the Water Quality Act of 1965. </a:t>
            </a:r>
            <a:endParaRPr lang="en-US" sz="2400" dirty="0" smtClean="0">
              <a:latin typeface="Book Antiqua" pitchFamily="18" charset="0"/>
            </a:endParaRPr>
          </a:p>
          <a:p>
            <a:pPr>
              <a:lnSpc>
                <a:spcPct val="80000"/>
              </a:lnSpc>
            </a:pPr>
            <a:endParaRPr lang="en-US" sz="2400" dirty="0">
              <a:latin typeface="Book Antiqua" pitchFamily="18" charset="0"/>
            </a:endParaRPr>
          </a:p>
          <a:p>
            <a:pPr>
              <a:lnSpc>
                <a:spcPct val="80000"/>
              </a:lnSpc>
            </a:pPr>
            <a:r>
              <a:rPr lang="en-US" sz="2400" dirty="0">
                <a:latin typeface="Book Antiqua" pitchFamily="18" charset="0"/>
              </a:rPr>
              <a:t>The first </a:t>
            </a:r>
            <a:r>
              <a:rPr lang="en-US" sz="2400" b="1" dirty="0">
                <a:latin typeface="Book Antiqua" pitchFamily="18" charset="0"/>
              </a:rPr>
              <a:t>Earth Day </a:t>
            </a:r>
            <a:r>
              <a:rPr lang="en-US" sz="2400" dirty="0">
                <a:latin typeface="Book Antiqua" pitchFamily="18" charset="0"/>
              </a:rPr>
              <a:t>was celebrated in 1970, when almost every community across America and over 10,000 schools and 2,000 colleges organized events to raise awareness of environmental issues; Earth Day is still celebrated each year. </a:t>
            </a:r>
            <a:endParaRPr lang="en-US" sz="2400" dirty="0" smtClean="0">
              <a:latin typeface="Book Antiqua" pitchFamily="18" charset="0"/>
            </a:endParaRPr>
          </a:p>
          <a:p>
            <a:pPr>
              <a:lnSpc>
                <a:spcPct val="80000"/>
              </a:lnSpc>
            </a:pPr>
            <a:endParaRPr lang="en-US" sz="2400" dirty="0">
              <a:latin typeface="Book Antiqua" pitchFamily="18" charset="0"/>
            </a:endParaRPr>
          </a:p>
          <a:p>
            <a:pPr>
              <a:lnSpc>
                <a:spcPct val="80000"/>
              </a:lnSpc>
            </a:pPr>
            <a:r>
              <a:rPr lang="en-US" sz="2400" dirty="0">
                <a:latin typeface="Book Antiqua" pitchFamily="18" charset="0"/>
              </a:rPr>
              <a:t>Also in 1970, President Nixon created the </a:t>
            </a:r>
            <a:r>
              <a:rPr lang="en-US" sz="2400" b="1" dirty="0">
                <a:latin typeface="Book Antiqua" pitchFamily="18" charset="0"/>
              </a:rPr>
              <a:t>Environmental Protection Agency (EPA) </a:t>
            </a:r>
            <a:r>
              <a:rPr lang="en-US" sz="2400" dirty="0">
                <a:latin typeface="Book Antiqua" pitchFamily="18" charset="0"/>
              </a:rPr>
              <a:t>to set limits on pollution, conduct environmental research, and assist state and local governments clean up polluted sites.</a:t>
            </a:r>
          </a:p>
        </p:txBody>
      </p:sp>
      <p:sp>
        <p:nvSpPr>
          <p:cNvPr id="78850" name="Rectangle 2"/>
          <p:cNvSpPr>
            <a:spLocks noGrp="1" noChangeArrowheads="1"/>
          </p:cNvSpPr>
          <p:nvPr>
            <p:ph type="title"/>
          </p:nvPr>
        </p:nvSpPr>
        <p:spPr>
          <a:xfrm>
            <a:off x="0" y="152400"/>
            <a:ext cx="9144000" cy="685800"/>
          </a:xfrm>
        </p:spPr>
        <p:txBody>
          <a:bodyPr>
            <a:noAutofit/>
          </a:bodyPr>
          <a:lstStyle/>
          <a:p>
            <a:pPr algn="ctr"/>
            <a:r>
              <a:rPr lang="en-US" sz="4000" dirty="0">
                <a:solidFill>
                  <a:schemeClr val="tx1"/>
                </a:solidFill>
                <a:latin typeface="Book Antiqua" pitchFamily="18" charset="0"/>
              </a:rPr>
              <a:t>Environmental Movement </a:t>
            </a:r>
          </a:p>
        </p:txBody>
      </p:sp>
    </p:spTree>
    <p:extLst>
      <p:ext uri="{BB962C8B-B14F-4D97-AF65-F5344CB8AC3E}">
        <p14:creationId xmlns:p14="http://schemas.microsoft.com/office/powerpoint/2010/main" val="2122751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534400" cy="4788091"/>
          </a:xfrm>
        </p:spPr>
        <p:txBody>
          <a:bodyPr/>
          <a:lstStyle/>
          <a:p>
            <a:r>
              <a:rPr lang="en-US" dirty="0" smtClean="0">
                <a:latin typeface="Book Antiqua" pitchFamily="18" charset="0"/>
              </a:rPr>
              <a:t>Senator </a:t>
            </a:r>
            <a:r>
              <a:rPr lang="en-US" b="1" dirty="0" smtClean="0">
                <a:latin typeface="Book Antiqua" pitchFamily="18" charset="0"/>
              </a:rPr>
              <a:t>Barry Goldwater </a:t>
            </a:r>
            <a:r>
              <a:rPr lang="en-US" dirty="0" smtClean="0">
                <a:latin typeface="Book Antiqua" pitchFamily="18" charset="0"/>
              </a:rPr>
              <a:t>was running for president, member of the </a:t>
            </a:r>
            <a:r>
              <a:rPr lang="en-US" b="1" dirty="0" smtClean="0">
                <a:latin typeface="Book Antiqua" pitchFamily="18" charset="0"/>
              </a:rPr>
              <a:t>conservative  party</a:t>
            </a:r>
            <a:r>
              <a:rPr lang="en-US" dirty="0" smtClean="0">
                <a:latin typeface="Book Antiqua" pitchFamily="18" charset="0"/>
              </a:rPr>
              <a:t>.</a:t>
            </a:r>
          </a:p>
          <a:p>
            <a:endParaRPr lang="en-US" dirty="0" smtClean="0">
              <a:latin typeface="Book Antiqua" pitchFamily="18" charset="0"/>
            </a:endParaRPr>
          </a:p>
          <a:p>
            <a:r>
              <a:rPr lang="en-US" dirty="0" smtClean="0">
                <a:latin typeface="Book Antiqua" pitchFamily="18" charset="0"/>
              </a:rPr>
              <a:t>Goldwater believed the government </a:t>
            </a:r>
            <a:r>
              <a:rPr lang="en-US" b="1" dirty="0" smtClean="0">
                <a:latin typeface="Book Antiqua" pitchFamily="18" charset="0"/>
              </a:rPr>
              <a:t>should not </a:t>
            </a:r>
            <a:r>
              <a:rPr lang="en-US" dirty="0" smtClean="0">
                <a:latin typeface="Book Antiqua" pitchFamily="18" charset="0"/>
              </a:rPr>
              <a:t>try to fix social and economic problems such as poverty, discrimination, or lack of opportunity.</a:t>
            </a:r>
          </a:p>
          <a:p>
            <a:endParaRPr lang="en-US" dirty="0" smtClean="0">
              <a:latin typeface="Book Antiqua" pitchFamily="18" charset="0"/>
            </a:endParaRPr>
          </a:p>
          <a:p>
            <a:r>
              <a:rPr lang="en-US" dirty="0" smtClean="0">
                <a:latin typeface="Book Antiqua" pitchFamily="18" charset="0"/>
              </a:rPr>
              <a:t>He lost the presidential election of 1964.</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Conservative Movement</a:t>
            </a:r>
            <a:endParaRPr lang="en-US" dirty="0">
              <a:solidFill>
                <a:schemeClr val="tx1"/>
              </a:solidFill>
              <a:latin typeface="Book Antiqua"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267200"/>
            <a:ext cx="1905000" cy="208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356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5867400" cy="5715000"/>
          </a:xfrm>
        </p:spPr>
        <p:txBody>
          <a:bodyPr>
            <a:normAutofit/>
          </a:bodyPr>
          <a:lstStyle/>
          <a:p>
            <a:r>
              <a:rPr lang="en-US" sz="2400" dirty="0" smtClean="0">
                <a:latin typeface="Book Antiqua" pitchFamily="18" charset="0"/>
              </a:rPr>
              <a:t>The conservative movement continued with the election of </a:t>
            </a:r>
            <a:r>
              <a:rPr lang="en-US" sz="2400" b="1" dirty="0" smtClean="0">
                <a:latin typeface="Book Antiqua" pitchFamily="18" charset="0"/>
              </a:rPr>
              <a:t>Republican Richard Nixon</a:t>
            </a:r>
            <a:r>
              <a:rPr lang="en-US" sz="2400" dirty="0" smtClean="0">
                <a:latin typeface="Book Antiqua" pitchFamily="18" charset="0"/>
              </a:rPr>
              <a:t>.</a:t>
            </a:r>
          </a:p>
          <a:p>
            <a:endParaRPr lang="en-US" sz="2400" dirty="0" smtClean="0">
              <a:latin typeface="Book Antiqua" pitchFamily="18" charset="0"/>
            </a:endParaRPr>
          </a:p>
          <a:p>
            <a:r>
              <a:rPr lang="en-US" sz="2400" dirty="0" smtClean="0">
                <a:latin typeface="Book Antiqua" pitchFamily="18" charset="0"/>
              </a:rPr>
              <a:t>He wanted to </a:t>
            </a:r>
            <a:r>
              <a:rPr lang="en-US" sz="2400" b="1" dirty="0" smtClean="0">
                <a:latin typeface="Book Antiqua" pitchFamily="18" charset="0"/>
              </a:rPr>
              <a:t>replace</a:t>
            </a:r>
            <a:r>
              <a:rPr lang="en-US" sz="2400" dirty="0" smtClean="0">
                <a:latin typeface="Book Antiqua" pitchFamily="18" charset="0"/>
              </a:rPr>
              <a:t> President Johnson’s Great Society programs with what he called </a:t>
            </a:r>
            <a:r>
              <a:rPr lang="en-US" sz="2400" b="1" dirty="0" smtClean="0">
                <a:latin typeface="Book Antiqua" pitchFamily="18" charset="0"/>
              </a:rPr>
              <a:t>New Federalism</a:t>
            </a:r>
            <a:r>
              <a:rPr lang="en-US" sz="2400" dirty="0" smtClean="0">
                <a:latin typeface="Book Antiqua" pitchFamily="18" charset="0"/>
              </a:rPr>
              <a:t>.</a:t>
            </a:r>
          </a:p>
          <a:p>
            <a:endParaRPr lang="en-US" sz="2400" dirty="0" smtClean="0">
              <a:latin typeface="Book Antiqua" pitchFamily="18" charset="0"/>
            </a:endParaRPr>
          </a:p>
          <a:p>
            <a:r>
              <a:rPr lang="en-US" sz="2400" dirty="0" smtClean="0">
                <a:latin typeface="Book Antiqua" pitchFamily="18" charset="0"/>
              </a:rPr>
              <a:t>This  would </a:t>
            </a:r>
            <a:r>
              <a:rPr lang="en-US" sz="2400" b="1" dirty="0" smtClean="0">
                <a:latin typeface="Book Antiqua" pitchFamily="18" charset="0"/>
              </a:rPr>
              <a:t>take away </a:t>
            </a:r>
            <a:r>
              <a:rPr lang="en-US" sz="2400" dirty="0" smtClean="0">
                <a:latin typeface="Book Antiqua" pitchFamily="18" charset="0"/>
              </a:rPr>
              <a:t>some federal government powers, such as social welfare and give them to the state and local governments.</a:t>
            </a:r>
            <a:endParaRPr lang="en-US" sz="2400" dirty="0">
              <a:latin typeface="Book Antiqua" pitchFamily="18"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752600"/>
            <a:ext cx="1857375" cy="223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523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1143000"/>
          </a:xfrm>
        </p:spPr>
        <p:txBody>
          <a:bodyPr>
            <a:noAutofit/>
          </a:bodyPr>
          <a:lstStyle/>
          <a:p>
            <a:pPr algn="ctr"/>
            <a:r>
              <a:rPr lang="en-US" sz="4400" dirty="0" smtClean="0">
                <a:solidFill>
                  <a:schemeClr val="tx1"/>
                </a:solidFill>
                <a:latin typeface="Book Antiqua" pitchFamily="18" charset="0"/>
              </a:rPr>
              <a:t>National Politics since 1968</a:t>
            </a:r>
            <a:br>
              <a:rPr lang="en-US" sz="4400" dirty="0" smtClean="0">
                <a:solidFill>
                  <a:schemeClr val="tx1"/>
                </a:solidFill>
                <a:latin typeface="Book Antiqua" pitchFamily="18" charset="0"/>
              </a:rPr>
            </a:br>
            <a:r>
              <a:rPr lang="en-US" sz="4400" dirty="0">
                <a:solidFill>
                  <a:schemeClr val="tx1"/>
                </a:solidFill>
                <a:latin typeface="Book Antiqua" pitchFamily="18" charset="0"/>
              </a:rPr>
              <a:t/>
            </a:r>
            <a:br>
              <a:rPr lang="en-US" sz="4400" dirty="0">
                <a:solidFill>
                  <a:schemeClr val="tx1"/>
                </a:solidFill>
                <a:latin typeface="Book Antiqua" pitchFamily="18" charset="0"/>
              </a:rPr>
            </a:br>
            <a:r>
              <a:rPr lang="en-US" sz="4400" dirty="0" smtClean="0">
                <a:solidFill>
                  <a:schemeClr val="tx1"/>
                </a:solidFill>
                <a:latin typeface="Book Antiqua" pitchFamily="18" charset="0"/>
              </a:rPr>
              <a:t>Standard 25</a:t>
            </a:r>
            <a:endParaRPr lang="en-US" sz="4400" dirty="0">
              <a:solidFill>
                <a:schemeClr val="tx1"/>
              </a:solidFill>
              <a:latin typeface="Book Antiqua" pitchFamily="18"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3657600" cy="244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073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Book Antiqua" pitchFamily="18" charset="0"/>
              </a:rPr>
              <a:t>The Supreme Court ruled on many cases that would change he perception of civil liberties and civil rights in America.</a:t>
            </a:r>
          </a:p>
          <a:p>
            <a:r>
              <a:rPr lang="en-US" dirty="0" smtClean="0">
                <a:latin typeface="Book Antiqua" pitchFamily="18" charset="0"/>
              </a:rPr>
              <a:t>Two controversial cases with the greatest impact were:</a:t>
            </a:r>
          </a:p>
          <a:p>
            <a:pPr lvl="1"/>
            <a:r>
              <a:rPr lang="en-US" i="1" dirty="0" smtClean="0">
                <a:latin typeface="Book Antiqua" pitchFamily="18" charset="0"/>
              </a:rPr>
              <a:t>Roe v. Wade</a:t>
            </a:r>
            <a:r>
              <a:rPr lang="en-US" dirty="0" smtClean="0">
                <a:latin typeface="Book Antiqua" pitchFamily="18" charset="0"/>
              </a:rPr>
              <a:t>, 1973</a:t>
            </a:r>
          </a:p>
          <a:p>
            <a:pPr lvl="1"/>
            <a:r>
              <a:rPr lang="en-US" i="1" dirty="0" smtClean="0">
                <a:latin typeface="Book Antiqua" pitchFamily="18" charset="0"/>
              </a:rPr>
              <a:t>Regents of University of California v. Bakke</a:t>
            </a:r>
            <a:r>
              <a:rPr lang="en-US" dirty="0" smtClean="0">
                <a:latin typeface="Book Antiqua" pitchFamily="18" charset="0"/>
              </a:rPr>
              <a:t>, 1978</a:t>
            </a:r>
            <a:endParaRPr lang="en-US" dirty="0">
              <a:latin typeface="Book Antiqua" pitchFamily="18" charset="0"/>
            </a:endParaRPr>
          </a:p>
        </p:txBody>
      </p:sp>
      <p:sp>
        <p:nvSpPr>
          <p:cNvPr id="3" name="Title 2"/>
          <p:cNvSpPr>
            <a:spLocks noGrp="1"/>
          </p:cNvSpPr>
          <p:nvPr>
            <p:ph type="title"/>
          </p:nvPr>
        </p:nvSpPr>
        <p:spPr/>
        <p:txBody>
          <a:bodyPr/>
          <a:lstStyle/>
          <a:p>
            <a:r>
              <a:rPr lang="en-US" dirty="0" smtClean="0">
                <a:latin typeface="Book Antiqua" pitchFamily="18" charset="0"/>
              </a:rPr>
              <a:t>Supreme Court Decisions</a:t>
            </a:r>
            <a:endParaRPr lang="en-US" dirty="0">
              <a:latin typeface="Book Antiqua"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1999"/>
            <a:ext cx="2895600" cy="212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7198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Book Antiqua" pitchFamily="18" charset="0"/>
              </a:rPr>
              <a:t>Addressed the rights of women to </a:t>
            </a:r>
            <a:r>
              <a:rPr lang="en-US" b="1" dirty="0" smtClean="0">
                <a:latin typeface="Book Antiqua" pitchFamily="18" charset="0"/>
              </a:rPr>
              <a:t>choose</a:t>
            </a:r>
            <a:r>
              <a:rPr lang="en-US" dirty="0" smtClean="0">
                <a:latin typeface="Book Antiqua" pitchFamily="18" charset="0"/>
              </a:rPr>
              <a:t> whether to have an abortion under certain circumstances.</a:t>
            </a:r>
          </a:p>
          <a:p>
            <a:endParaRPr lang="en-US" dirty="0" smtClean="0">
              <a:latin typeface="Book Antiqua" pitchFamily="18" charset="0"/>
            </a:endParaRPr>
          </a:p>
          <a:p>
            <a:r>
              <a:rPr lang="en-US" dirty="0" smtClean="0">
                <a:latin typeface="Book Antiqua" pitchFamily="18" charset="0"/>
              </a:rPr>
              <a:t>By expanding the constitutional right of </a:t>
            </a:r>
            <a:r>
              <a:rPr lang="en-US" b="1" dirty="0" smtClean="0">
                <a:latin typeface="Book Antiqua" pitchFamily="18" charset="0"/>
              </a:rPr>
              <a:t>privacy to abortion</a:t>
            </a:r>
            <a:r>
              <a:rPr lang="en-US" dirty="0" smtClean="0">
                <a:latin typeface="Book Antiqua" pitchFamily="18" charset="0"/>
              </a:rPr>
              <a:t>, the Court extended civil liberties protections.</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i="1" dirty="0" smtClean="0">
                <a:solidFill>
                  <a:schemeClr val="tx1"/>
                </a:solidFill>
                <a:latin typeface="Book Antiqua" pitchFamily="18" charset="0"/>
              </a:rPr>
              <a:t>Roe vs. Wade</a:t>
            </a:r>
            <a:endParaRPr lang="en-US" i="1" dirty="0">
              <a:solidFill>
                <a:schemeClr val="tx1"/>
              </a:solidFill>
              <a:latin typeface="Book Antiqua" pitchFamily="18" charset="0"/>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190998"/>
            <a:ext cx="3560618" cy="23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210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Book Antiqua" pitchFamily="18" charset="0"/>
              </a:rPr>
              <a:t>Supreme Court ruled that </a:t>
            </a:r>
            <a:r>
              <a:rPr lang="en-US" sz="2400" b="1" dirty="0" smtClean="0">
                <a:latin typeface="Book Antiqua" pitchFamily="18" charset="0"/>
              </a:rPr>
              <a:t>race </a:t>
            </a:r>
            <a:r>
              <a:rPr lang="en-US" sz="2400" dirty="0" smtClean="0">
                <a:latin typeface="Book Antiqua" pitchFamily="18" charset="0"/>
              </a:rPr>
              <a:t>can be used when considering applicants to colleges, but racial quotas cannot be used.</a:t>
            </a:r>
          </a:p>
          <a:p>
            <a:endParaRPr lang="en-US" sz="2400" dirty="0" smtClean="0">
              <a:latin typeface="Book Antiqua" pitchFamily="18" charset="0"/>
            </a:endParaRPr>
          </a:p>
          <a:p>
            <a:r>
              <a:rPr lang="en-US" sz="2400" dirty="0" smtClean="0">
                <a:latin typeface="Book Antiqua" pitchFamily="18" charset="0"/>
              </a:rPr>
              <a:t>The Court barred the use of </a:t>
            </a:r>
            <a:r>
              <a:rPr lang="en-US" sz="2400" b="1" dirty="0" smtClean="0">
                <a:latin typeface="Book Antiqua" pitchFamily="18" charset="0"/>
              </a:rPr>
              <a:t>quota systems </a:t>
            </a:r>
            <a:r>
              <a:rPr lang="en-US" sz="2400" dirty="0" smtClean="0">
                <a:latin typeface="Book Antiqua" pitchFamily="18" charset="0"/>
              </a:rPr>
              <a:t>in college admissions but expanded American’s civil rights by giving constitutional protection to </a:t>
            </a:r>
            <a:r>
              <a:rPr lang="en-US" sz="2400" b="1" dirty="0" smtClean="0">
                <a:latin typeface="Book Antiqua" pitchFamily="18" charset="0"/>
              </a:rPr>
              <a:t>affirmative action </a:t>
            </a:r>
            <a:r>
              <a:rPr lang="en-US" sz="2400" dirty="0" smtClean="0">
                <a:latin typeface="Book Antiqua" pitchFamily="18" charset="0"/>
              </a:rPr>
              <a:t>programs that give </a:t>
            </a:r>
            <a:r>
              <a:rPr lang="en-US" sz="2400" b="1" dirty="0" smtClean="0">
                <a:latin typeface="Book Antiqua" pitchFamily="18" charset="0"/>
              </a:rPr>
              <a:t>equal access to minorities.</a:t>
            </a:r>
            <a:endParaRPr lang="en-US" sz="2400" b="1" dirty="0">
              <a:latin typeface="Book Antiqua" pitchFamily="18" charset="0"/>
            </a:endParaRPr>
          </a:p>
        </p:txBody>
      </p:sp>
      <p:sp>
        <p:nvSpPr>
          <p:cNvPr id="3" name="Title 2"/>
          <p:cNvSpPr>
            <a:spLocks noGrp="1"/>
          </p:cNvSpPr>
          <p:nvPr>
            <p:ph type="title"/>
          </p:nvPr>
        </p:nvSpPr>
        <p:spPr/>
        <p:txBody>
          <a:bodyPr>
            <a:noAutofit/>
          </a:bodyPr>
          <a:lstStyle/>
          <a:p>
            <a:pPr algn="ctr"/>
            <a:r>
              <a:rPr lang="en-US" sz="3200" i="1" dirty="0">
                <a:solidFill>
                  <a:prstClr val="black"/>
                </a:solidFill>
                <a:effectLst/>
                <a:latin typeface="Book Antiqua" pitchFamily="18" charset="0"/>
                <a:ea typeface="+mn-ea"/>
                <a:cs typeface="+mn-cs"/>
              </a:rPr>
              <a:t>Regents of </a:t>
            </a:r>
            <a:r>
              <a:rPr lang="en-US" sz="3200" i="1" dirty="0" smtClean="0">
                <a:solidFill>
                  <a:prstClr val="black"/>
                </a:solidFill>
                <a:effectLst/>
                <a:latin typeface="Book Antiqua" pitchFamily="18" charset="0"/>
                <a:ea typeface="+mn-ea"/>
                <a:cs typeface="+mn-cs"/>
              </a:rPr>
              <a:t/>
            </a:r>
            <a:br>
              <a:rPr lang="en-US" sz="3200" i="1" dirty="0" smtClean="0">
                <a:solidFill>
                  <a:prstClr val="black"/>
                </a:solidFill>
                <a:effectLst/>
                <a:latin typeface="Book Antiqua" pitchFamily="18" charset="0"/>
                <a:ea typeface="+mn-ea"/>
                <a:cs typeface="+mn-cs"/>
              </a:rPr>
            </a:br>
            <a:r>
              <a:rPr lang="en-US" sz="3200" i="1" dirty="0" smtClean="0">
                <a:solidFill>
                  <a:prstClr val="black"/>
                </a:solidFill>
                <a:effectLst/>
                <a:latin typeface="Book Antiqua" pitchFamily="18" charset="0"/>
                <a:ea typeface="+mn-ea"/>
                <a:cs typeface="+mn-cs"/>
              </a:rPr>
              <a:t>University </a:t>
            </a:r>
            <a:r>
              <a:rPr lang="en-US" sz="3200" i="1" dirty="0">
                <a:solidFill>
                  <a:prstClr val="black"/>
                </a:solidFill>
                <a:effectLst/>
                <a:latin typeface="Book Antiqua" pitchFamily="18" charset="0"/>
                <a:ea typeface="+mn-ea"/>
                <a:cs typeface="+mn-cs"/>
              </a:rPr>
              <a:t>of California vs. Bakke</a:t>
            </a:r>
            <a:endParaRPr lang="en-US" sz="3200" i="1" dirty="0">
              <a:latin typeface="Book Antiqua" pitchFamily="18"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34345"/>
            <a:ext cx="2451389" cy="195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735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5148072"/>
          </a:xfrm>
        </p:spPr>
        <p:txBody>
          <a:bodyPr>
            <a:normAutofit fontScale="77500" lnSpcReduction="20000"/>
          </a:bodyPr>
          <a:lstStyle/>
          <a:p>
            <a:r>
              <a:rPr lang="en-US" sz="3100" b="1" dirty="0">
                <a:latin typeface="Book Antiqua" pitchFamily="18" charset="0"/>
              </a:rPr>
              <a:t>Richard Nixon</a:t>
            </a:r>
            <a:r>
              <a:rPr lang="en-US" sz="3100" dirty="0">
                <a:latin typeface="Book Antiqua" pitchFamily="18" charset="0"/>
              </a:rPr>
              <a:t>’s presidency was one of great successes and criminal scandals. </a:t>
            </a:r>
            <a:endParaRPr lang="en-US" sz="3100" dirty="0" smtClean="0">
              <a:latin typeface="Book Antiqua" pitchFamily="18" charset="0"/>
            </a:endParaRPr>
          </a:p>
          <a:p>
            <a:r>
              <a:rPr lang="en-US" sz="3100" b="1" dirty="0" smtClean="0">
                <a:latin typeface="Book Antiqua" pitchFamily="18" charset="0"/>
              </a:rPr>
              <a:t>Nixon’s visit </a:t>
            </a:r>
            <a:r>
              <a:rPr lang="en-US" sz="3100" b="1" dirty="0">
                <a:latin typeface="Book Antiqua" pitchFamily="18" charset="0"/>
              </a:rPr>
              <a:t>to China </a:t>
            </a:r>
            <a:r>
              <a:rPr lang="en-US" sz="3100" dirty="0">
                <a:latin typeface="Book Antiqua" pitchFamily="18" charset="0"/>
              </a:rPr>
              <a:t>in 1971 </a:t>
            </a:r>
            <a:r>
              <a:rPr lang="en-US" sz="3100" dirty="0" smtClean="0">
                <a:latin typeface="Book Antiqua" pitchFamily="18" charset="0"/>
              </a:rPr>
              <a:t>Nixon </a:t>
            </a:r>
            <a:r>
              <a:rPr lang="en-US" sz="3100" dirty="0">
                <a:latin typeface="Book Antiqua" pitchFamily="18" charset="0"/>
              </a:rPr>
              <a:t>hoped to have the Chinese on his side in case he had </a:t>
            </a:r>
            <a:r>
              <a:rPr lang="en-US" sz="3100" dirty="0" smtClean="0">
                <a:latin typeface="Book Antiqua" pitchFamily="18" charset="0"/>
              </a:rPr>
              <a:t>future negotiations </a:t>
            </a:r>
            <a:r>
              <a:rPr lang="en-US" sz="3100" dirty="0">
                <a:latin typeface="Book Antiqua" pitchFamily="18" charset="0"/>
              </a:rPr>
              <a:t>with the Soviets. </a:t>
            </a:r>
            <a:endParaRPr lang="en-US" sz="3100" dirty="0" smtClean="0">
              <a:latin typeface="Book Antiqua" pitchFamily="18" charset="0"/>
            </a:endParaRPr>
          </a:p>
          <a:p>
            <a:r>
              <a:rPr lang="en-US" sz="3100" dirty="0" smtClean="0">
                <a:latin typeface="Book Antiqua" pitchFamily="18" charset="0"/>
              </a:rPr>
              <a:t>Later</a:t>
            </a:r>
            <a:r>
              <a:rPr lang="en-US" sz="3100" dirty="0">
                <a:latin typeface="Book Antiqua" pitchFamily="18" charset="0"/>
              </a:rPr>
              <a:t>, Nixon was part of the </a:t>
            </a:r>
            <a:r>
              <a:rPr lang="en-US" sz="3100" b="1" dirty="0">
                <a:latin typeface="Book Antiqua" pitchFamily="18" charset="0"/>
              </a:rPr>
              <a:t>Watergate scandal</a:t>
            </a:r>
            <a:r>
              <a:rPr lang="en-US" sz="3100" dirty="0">
                <a:latin typeface="Book Antiqua" pitchFamily="18" charset="0"/>
              </a:rPr>
              <a:t>, </a:t>
            </a:r>
            <a:r>
              <a:rPr lang="en-US" sz="3100" dirty="0" smtClean="0">
                <a:latin typeface="Book Antiqua" pitchFamily="18" charset="0"/>
              </a:rPr>
              <a:t>which centered </a:t>
            </a:r>
            <a:r>
              <a:rPr lang="en-US" sz="3100" dirty="0">
                <a:latin typeface="Book Antiqua" pitchFamily="18" charset="0"/>
              </a:rPr>
              <a:t>on his administration’s attempt to cover up a burglary of the offices of </a:t>
            </a:r>
            <a:r>
              <a:rPr lang="en-US" sz="3100" dirty="0" smtClean="0">
                <a:latin typeface="Book Antiqua" pitchFamily="18" charset="0"/>
              </a:rPr>
              <a:t>the Democratic </a:t>
            </a:r>
            <a:r>
              <a:rPr lang="en-US" sz="3100" dirty="0">
                <a:latin typeface="Book Antiqua" pitchFamily="18" charset="0"/>
              </a:rPr>
              <a:t>Party in the Watergate apartment and office complex in Washington, D.C.</a:t>
            </a:r>
          </a:p>
          <a:p>
            <a:r>
              <a:rPr lang="en-US" sz="3100" dirty="0" smtClean="0">
                <a:latin typeface="Book Antiqua" pitchFamily="18" charset="0"/>
              </a:rPr>
              <a:t>Nixon </a:t>
            </a:r>
            <a:r>
              <a:rPr lang="en-US" sz="3100" dirty="0">
                <a:latin typeface="Book Antiqua" pitchFamily="18" charset="0"/>
              </a:rPr>
              <a:t>won reelection in 1972, but his efforts to cover up the crime </a:t>
            </a:r>
            <a:r>
              <a:rPr lang="en-US" sz="3100" dirty="0" smtClean="0">
                <a:latin typeface="Book Antiqua" pitchFamily="18" charset="0"/>
              </a:rPr>
              <a:t>soon unraveled </a:t>
            </a:r>
            <a:r>
              <a:rPr lang="en-US" sz="3100" dirty="0">
                <a:latin typeface="Book Antiqua" pitchFamily="18" charset="0"/>
              </a:rPr>
              <a:t>and, facing impeachment, he resigned in 1974. </a:t>
            </a:r>
            <a:endParaRPr lang="en-US" sz="3100" dirty="0" smtClean="0">
              <a:latin typeface="Book Antiqua" pitchFamily="18" charset="0"/>
            </a:endParaRPr>
          </a:p>
          <a:p>
            <a:r>
              <a:rPr lang="en-US" sz="3100" dirty="0" smtClean="0">
                <a:latin typeface="Book Antiqua" pitchFamily="18" charset="0"/>
              </a:rPr>
              <a:t>It </a:t>
            </a:r>
            <a:r>
              <a:rPr lang="en-US" sz="3100" dirty="0">
                <a:latin typeface="Book Antiqua" pitchFamily="18" charset="0"/>
              </a:rPr>
              <a:t>also led to </a:t>
            </a:r>
            <a:r>
              <a:rPr lang="en-US" sz="3100" dirty="0" smtClean="0">
                <a:latin typeface="Book Antiqua" pitchFamily="18" charset="0"/>
              </a:rPr>
              <a:t>changes in </a:t>
            </a:r>
            <a:r>
              <a:rPr lang="en-US" sz="3100" dirty="0">
                <a:latin typeface="Book Antiqua" pitchFamily="18" charset="0"/>
              </a:rPr>
              <a:t>campaign financing and to laws requiring high-level government officials to </a:t>
            </a:r>
            <a:r>
              <a:rPr lang="en-US" sz="3100" dirty="0" smtClean="0">
                <a:latin typeface="Book Antiqua" pitchFamily="18" charset="0"/>
              </a:rPr>
              <a:t>disclose </a:t>
            </a:r>
          </a:p>
          <a:p>
            <a:pPr marL="109728" indent="0">
              <a:buNone/>
            </a:pPr>
            <a:r>
              <a:rPr lang="en-US" sz="3100" dirty="0" smtClean="0">
                <a:latin typeface="Book Antiqua" pitchFamily="18" charset="0"/>
              </a:rPr>
              <a:t>                          their </a:t>
            </a:r>
            <a:r>
              <a:rPr lang="en-US" sz="3100" dirty="0">
                <a:latin typeface="Book Antiqua" pitchFamily="18" charset="0"/>
              </a:rPr>
              <a:t>finances. </a:t>
            </a:r>
            <a:endParaRPr lang="en-US" sz="3100" dirty="0" smtClean="0">
              <a:latin typeface="Book Antiqua" pitchFamily="18" charset="0"/>
            </a:endParaRPr>
          </a:p>
          <a:p>
            <a:endParaRPr lang="en-US" sz="2800" dirty="0">
              <a:latin typeface="Book Antiqua" pitchFamily="18" charset="0"/>
            </a:endParaRPr>
          </a:p>
        </p:txBody>
      </p:sp>
      <p:sp>
        <p:nvSpPr>
          <p:cNvPr id="3" name="Title 2"/>
          <p:cNvSpPr>
            <a:spLocks noGrp="1"/>
          </p:cNvSpPr>
          <p:nvPr>
            <p:ph type="title"/>
          </p:nvPr>
        </p:nvSpPr>
        <p:spPr/>
        <p:txBody>
          <a:bodyPr>
            <a:normAutofit/>
          </a:bodyPr>
          <a:lstStyle/>
          <a:p>
            <a:pPr algn="ctr"/>
            <a:r>
              <a:rPr lang="en-US" dirty="0">
                <a:latin typeface="Book Antiqua" pitchFamily="18" charset="0"/>
              </a:rPr>
              <a:t>Nixon and Ford Administrations</a:t>
            </a:r>
          </a:p>
        </p:txBody>
      </p:sp>
    </p:spTree>
    <p:extLst>
      <p:ext uri="{BB962C8B-B14F-4D97-AF65-F5344CB8AC3E}">
        <p14:creationId xmlns:p14="http://schemas.microsoft.com/office/powerpoint/2010/main" val="3156465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90466"/>
            <a:ext cx="8915400" cy="5321491"/>
          </a:xfrm>
        </p:spPr>
        <p:txBody>
          <a:bodyPr>
            <a:normAutofit/>
          </a:bodyPr>
          <a:lstStyle/>
          <a:p>
            <a:r>
              <a:rPr lang="en-US" sz="2400" dirty="0">
                <a:latin typeface="Book Antiqua" pitchFamily="18" charset="0"/>
              </a:rPr>
              <a:t>Nixon was succeeded by his vice president, </a:t>
            </a:r>
            <a:r>
              <a:rPr lang="en-US" sz="2400" b="1" dirty="0">
                <a:latin typeface="Book Antiqua" pitchFamily="18" charset="0"/>
              </a:rPr>
              <a:t>Gerald Ford</a:t>
            </a:r>
            <a:r>
              <a:rPr lang="en-US" sz="2400" dirty="0">
                <a:latin typeface="Book Antiqua" pitchFamily="18" charset="0"/>
              </a:rPr>
              <a:t>, whose two-year </a:t>
            </a:r>
            <a:r>
              <a:rPr lang="en-US" sz="2400" dirty="0" smtClean="0">
                <a:latin typeface="Book Antiqua" pitchFamily="18" charset="0"/>
              </a:rPr>
              <a:t>presidency was </a:t>
            </a:r>
            <a:r>
              <a:rPr lang="en-US" sz="2400" dirty="0">
                <a:latin typeface="Book Antiqua" pitchFamily="18" charset="0"/>
              </a:rPr>
              <a:t>damaged by his connection to Nixon. </a:t>
            </a:r>
            <a:endParaRPr lang="en-US" sz="2400" dirty="0" smtClean="0">
              <a:latin typeface="Book Antiqua" pitchFamily="18" charset="0"/>
            </a:endParaRPr>
          </a:p>
          <a:p>
            <a:r>
              <a:rPr lang="en-US" sz="2400" dirty="0" smtClean="0">
                <a:latin typeface="Book Antiqua" pitchFamily="18" charset="0"/>
              </a:rPr>
              <a:t>It </a:t>
            </a:r>
            <a:r>
              <a:rPr lang="en-US" sz="2400" dirty="0">
                <a:latin typeface="Book Antiqua" pitchFamily="18" charset="0"/>
              </a:rPr>
              <a:t>was further damaged when he </a:t>
            </a:r>
            <a:r>
              <a:rPr lang="en-US" sz="2400" dirty="0" smtClean="0">
                <a:latin typeface="Book Antiqua" pitchFamily="18" charset="0"/>
              </a:rPr>
              <a:t>pardoned Nixon </a:t>
            </a:r>
            <a:r>
              <a:rPr lang="en-US" sz="2400" dirty="0">
                <a:latin typeface="Book Antiqua" pitchFamily="18" charset="0"/>
              </a:rPr>
              <a:t>for any crimes he may have committed. </a:t>
            </a:r>
            <a:endParaRPr lang="en-US" sz="2400" dirty="0" smtClean="0">
              <a:latin typeface="Book Antiqua" pitchFamily="18" charset="0"/>
            </a:endParaRPr>
          </a:p>
          <a:p>
            <a:r>
              <a:rPr lang="en-US" sz="2400" dirty="0" smtClean="0">
                <a:latin typeface="Book Antiqua" pitchFamily="18" charset="0"/>
              </a:rPr>
              <a:t>One </a:t>
            </a:r>
            <a:r>
              <a:rPr lang="en-US" sz="2400" dirty="0">
                <a:latin typeface="Book Antiqua" pitchFamily="18" charset="0"/>
              </a:rPr>
              <a:t>bright spot is that the Vietnam </a:t>
            </a:r>
            <a:r>
              <a:rPr lang="en-US" sz="2400" dirty="0" smtClean="0">
                <a:latin typeface="Book Antiqua" pitchFamily="18" charset="0"/>
              </a:rPr>
              <a:t>War ended </a:t>
            </a:r>
            <a:r>
              <a:rPr lang="en-US" sz="2400" dirty="0">
                <a:latin typeface="Book Antiqua" pitchFamily="18" charset="0"/>
              </a:rPr>
              <a:t>during the Ford </a:t>
            </a:r>
            <a:r>
              <a:rPr lang="en-US" sz="2400" dirty="0" smtClean="0">
                <a:latin typeface="Book Antiqua" pitchFamily="18" charset="0"/>
              </a:rPr>
              <a:t>administration. </a:t>
            </a:r>
          </a:p>
          <a:p>
            <a:r>
              <a:rPr lang="en-US" sz="2400" dirty="0" smtClean="0">
                <a:latin typeface="Book Antiqua" pitchFamily="18" charset="0"/>
              </a:rPr>
              <a:t>Ford’s </a:t>
            </a:r>
            <a:r>
              <a:rPr lang="en-US" sz="2400" dirty="0">
                <a:latin typeface="Book Antiqua" pitchFamily="18" charset="0"/>
              </a:rPr>
              <a:t>domestic policies failed to stop growing inflation and unemployment, </a:t>
            </a:r>
            <a:r>
              <a:rPr lang="en-US" sz="2400" dirty="0" smtClean="0">
                <a:latin typeface="Book Antiqua" pitchFamily="18" charset="0"/>
              </a:rPr>
              <a:t>and America </a:t>
            </a:r>
            <a:r>
              <a:rPr lang="en-US" sz="2400" dirty="0">
                <a:latin typeface="Book Antiqua" pitchFamily="18" charset="0"/>
              </a:rPr>
              <a:t>experienced its worst economic recession since the Great Depression.</a:t>
            </a:r>
            <a:endParaRPr lang="en-US" dirty="0">
              <a:latin typeface="Book Antiqua" pitchFamily="18" charset="0"/>
            </a:endParaRPr>
          </a:p>
          <a:p>
            <a:endParaRPr lang="en-US" dirty="0">
              <a:latin typeface="Book Antiqua" pitchFamily="18" charset="0"/>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614" y="4324350"/>
            <a:ext cx="28575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14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371600"/>
            <a:ext cx="6553200" cy="5321491"/>
          </a:xfrm>
        </p:spPr>
        <p:txBody>
          <a:bodyPr/>
          <a:lstStyle/>
          <a:p>
            <a:r>
              <a:rPr lang="en-US" dirty="0" smtClean="0">
                <a:latin typeface="Book Antiqua" pitchFamily="18" charset="0"/>
              </a:rPr>
              <a:t>The generation referred to as “</a:t>
            </a:r>
            <a:r>
              <a:rPr lang="en-US" b="1" dirty="0" smtClean="0">
                <a:latin typeface="Book Antiqua" pitchFamily="18" charset="0"/>
              </a:rPr>
              <a:t>baby boomers</a:t>
            </a:r>
            <a:r>
              <a:rPr lang="en-US" dirty="0" smtClean="0">
                <a:latin typeface="Book Antiqua" pitchFamily="18" charset="0"/>
              </a:rPr>
              <a:t>” is the largest generation in American History.</a:t>
            </a:r>
            <a:endParaRPr lang="en-US" dirty="0">
              <a:latin typeface="Book Antiqua"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71800"/>
            <a:ext cx="3657600" cy="353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829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5334000"/>
          </a:xfrm>
        </p:spPr>
        <p:txBody>
          <a:bodyPr>
            <a:noAutofit/>
          </a:bodyPr>
          <a:lstStyle/>
          <a:p>
            <a:r>
              <a:rPr lang="en-US" sz="1800" dirty="0" smtClean="0">
                <a:latin typeface="Book Antiqua" pitchFamily="18" charset="0"/>
              </a:rPr>
              <a:t>Jimmy Carter’s presidency was strongly influenced by international issues. </a:t>
            </a:r>
          </a:p>
          <a:p>
            <a:endParaRPr lang="en-US" sz="1800" dirty="0" smtClean="0">
              <a:latin typeface="Book Antiqua" pitchFamily="18" charset="0"/>
            </a:endParaRPr>
          </a:p>
          <a:p>
            <a:r>
              <a:rPr lang="en-US" sz="1800" dirty="0" smtClean="0">
                <a:latin typeface="Book Antiqua" pitchFamily="18" charset="0"/>
              </a:rPr>
              <a:t>He tried to bring peace to the Middle East and, in the </a:t>
            </a:r>
            <a:r>
              <a:rPr lang="en-US" sz="1800" b="1" dirty="0" smtClean="0">
                <a:latin typeface="Book Antiqua" pitchFamily="18" charset="0"/>
              </a:rPr>
              <a:t>Camp David Accords, </a:t>
            </a:r>
            <a:r>
              <a:rPr lang="en-US" sz="1800" dirty="0" smtClean="0">
                <a:latin typeface="Book Antiqua" pitchFamily="18" charset="0"/>
              </a:rPr>
              <a:t>negotiated a peace agreement between the </a:t>
            </a:r>
            <a:r>
              <a:rPr lang="en-US" sz="1800" b="1" dirty="0" smtClean="0">
                <a:latin typeface="Book Antiqua" pitchFamily="18" charset="0"/>
              </a:rPr>
              <a:t>Egyptian president </a:t>
            </a:r>
            <a:r>
              <a:rPr lang="en-US" sz="1800" dirty="0" smtClean="0">
                <a:latin typeface="Book Antiqua" pitchFamily="18" charset="0"/>
              </a:rPr>
              <a:t>and the </a:t>
            </a:r>
            <a:r>
              <a:rPr lang="en-US" sz="1800" b="1" dirty="0" smtClean="0">
                <a:latin typeface="Book Antiqua" pitchFamily="18" charset="0"/>
              </a:rPr>
              <a:t>Israeli prime minister </a:t>
            </a:r>
            <a:r>
              <a:rPr lang="en-US" sz="1800" dirty="0" smtClean="0">
                <a:latin typeface="Book Antiqua" pitchFamily="18" charset="0"/>
              </a:rPr>
              <a:t>at Camp David (a presidential retreat in Maryland) in 1978.</a:t>
            </a:r>
          </a:p>
          <a:p>
            <a:r>
              <a:rPr lang="en-US" sz="1800" dirty="0" smtClean="0">
                <a:latin typeface="Book Antiqua" pitchFamily="18" charset="0"/>
              </a:rPr>
              <a:t> </a:t>
            </a:r>
          </a:p>
          <a:p>
            <a:r>
              <a:rPr lang="en-US" sz="1800" dirty="0" smtClean="0">
                <a:latin typeface="Book Antiqua" pitchFamily="18" charset="0"/>
              </a:rPr>
              <a:t>This was the first time there had been a </a:t>
            </a:r>
            <a:r>
              <a:rPr lang="en-US" sz="1800" b="1" dirty="0" smtClean="0">
                <a:latin typeface="Book Antiqua" pitchFamily="18" charset="0"/>
              </a:rPr>
              <a:t>signed peace agreement </a:t>
            </a:r>
            <a:r>
              <a:rPr lang="en-US" sz="1800" dirty="0" smtClean="0">
                <a:latin typeface="Book Antiqua" pitchFamily="18" charset="0"/>
              </a:rPr>
              <a:t>between Middle Eastern nations. </a:t>
            </a:r>
          </a:p>
          <a:p>
            <a:endParaRPr lang="en-US" sz="1800" dirty="0" smtClean="0">
              <a:latin typeface="Book Antiqua" pitchFamily="18" charset="0"/>
            </a:endParaRPr>
          </a:p>
          <a:p>
            <a:r>
              <a:rPr lang="en-US" sz="1800" dirty="0" smtClean="0">
                <a:latin typeface="Book Antiqua" pitchFamily="18" charset="0"/>
              </a:rPr>
              <a:t>When Carter let the shah enter the United States for medical treatment, angry Iranian revolutionaries invaded the U.S. embassy in Iran and took 52 Americans captive. </a:t>
            </a:r>
          </a:p>
          <a:p>
            <a:endParaRPr lang="en-US" sz="1800" dirty="0" smtClean="0">
              <a:latin typeface="Book Antiqua" pitchFamily="18" charset="0"/>
            </a:endParaRPr>
          </a:p>
          <a:p>
            <a:r>
              <a:rPr lang="en-US" sz="1800" dirty="0" smtClean="0">
                <a:latin typeface="Book Antiqua" pitchFamily="18" charset="0"/>
              </a:rPr>
              <a:t> The </a:t>
            </a:r>
            <a:r>
              <a:rPr lang="en-US" sz="1800" b="1" dirty="0" smtClean="0">
                <a:latin typeface="Book Antiqua" pitchFamily="18" charset="0"/>
              </a:rPr>
              <a:t>Iranian hostage crisis </a:t>
            </a:r>
            <a:r>
              <a:rPr lang="en-US" sz="1800" dirty="0" smtClean="0">
                <a:latin typeface="Book Antiqua" pitchFamily="18" charset="0"/>
              </a:rPr>
              <a:t>lasted </a:t>
            </a:r>
            <a:r>
              <a:rPr lang="en-US" sz="1800" b="1" dirty="0" smtClean="0">
                <a:latin typeface="Book Antiqua" pitchFamily="18" charset="0"/>
              </a:rPr>
              <a:t>444 days.</a:t>
            </a:r>
            <a:endParaRPr lang="en-US" sz="1800" dirty="0">
              <a:latin typeface="Book Antiqua" pitchFamily="18" charset="0"/>
            </a:endParaRPr>
          </a:p>
        </p:txBody>
      </p:sp>
      <p:sp>
        <p:nvSpPr>
          <p:cNvPr id="3" name="Title 2"/>
          <p:cNvSpPr>
            <a:spLocks noGrp="1"/>
          </p:cNvSpPr>
          <p:nvPr>
            <p:ph type="title"/>
          </p:nvPr>
        </p:nvSpPr>
        <p:spPr>
          <a:xfrm>
            <a:off x="457200" y="27709"/>
            <a:ext cx="8229600" cy="1143000"/>
          </a:xfrm>
        </p:spPr>
        <p:txBody>
          <a:bodyPr/>
          <a:lstStyle/>
          <a:p>
            <a:pPr algn="ctr"/>
            <a:r>
              <a:rPr lang="en-US" dirty="0">
                <a:latin typeface="Book Antiqua" pitchFamily="18" charset="0"/>
              </a:rPr>
              <a:t>Carter Administration</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52999"/>
            <a:ext cx="1219200" cy="178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8822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610600" cy="4525963"/>
          </a:xfrm>
        </p:spPr>
        <p:txBody>
          <a:bodyPr>
            <a:normAutofit/>
          </a:bodyPr>
          <a:lstStyle/>
          <a:p>
            <a:r>
              <a:rPr lang="en-US" sz="2200" b="1" dirty="0">
                <a:latin typeface="Book Antiqua" pitchFamily="18" charset="0"/>
              </a:rPr>
              <a:t>Ronald Reagan </a:t>
            </a:r>
            <a:r>
              <a:rPr lang="en-US" sz="2200" dirty="0">
                <a:latin typeface="Book Antiqua" pitchFamily="18" charset="0"/>
              </a:rPr>
              <a:t>was president for much of the 1980s. </a:t>
            </a:r>
            <a:endParaRPr lang="en-US" sz="2200" dirty="0" smtClean="0">
              <a:latin typeface="Book Antiqua" pitchFamily="18" charset="0"/>
            </a:endParaRPr>
          </a:p>
          <a:p>
            <a:r>
              <a:rPr lang="en-US" sz="2200" dirty="0" smtClean="0">
                <a:latin typeface="Book Antiqua" pitchFamily="18" charset="0"/>
              </a:rPr>
              <a:t>During </a:t>
            </a:r>
            <a:r>
              <a:rPr lang="en-US" sz="2200" dirty="0">
                <a:latin typeface="Book Antiqua" pitchFamily="18" charset="0"/>
              </a:rPr>
              <a:t>that time, many </a:t>
            </a:r>
            <a:r>
              <a:rPr lang="en-US" sz="2200" dirty="0" smtClean="0">
                <a:latin typeface="Book Antiqua" pitchFamily="18" charset="0"/>
              </a:rPr>
              <a:t>important events </a:t>
            </a:r>
            <a:r>
              <a:rPr lang="en-US" sz="2200" dirty="0">
                <a:latin typeface="Book Antiqua" pitchFamily="18" charset="0"/>
              </a:rPr>
              <a:t>helped shape American politics to this day. </a:t>
            </a:r>
            <a:endParaRPr lang="en-US" sz="2200" dirty="0" smtClean="0">
              <a:latin typeface="Book Antiqua" pitchFamily="18" charset="0"/>
            </a:endParaRPr>
          </a:p>
          <a:p>
            <a:r>
              <a:rPr lang="en-US" sz="2200" dirty="0" smtClean="0">
                <a:latin typeface="Book Antiqua" pitchFamily="18" charset="0"/>
              </a:rPr>
              <a:t>As </a:t>
            </a:r>
            <a:r>
              <a:rPr lang="en-US" sz="2200" dirty="0">
                <a:latin typeface="Book Antiqua" pitchFamily="18" charset="0"/>
              </a:rPr>
              <a:t>a conservative, Reagan wanted </a:t>
            </a:r>
            <a:r>
              <a:rPr lang="en-US" sz="2200" dirty="0" smtClean="0">
                <a:latin typeface="Book Antiqua" pitchFamily="18" charset="0"/>
              </a:rPr>
              <a:t>to decrease </a:t>
            </a:r>
            <a:r>
              <a:rPr lang="en-US" sz="2200" dirty="0">
                <a:latin typeface="Book Antiqua" pitchFamily="18" charset="0"/>
              </a:rPr>
              <a:t>the size and role of the federal government.</a:t>
            </a:r>
          </a:p>
          <a:p>
            <a:r>
              <a:rPr lang="en-US" sz="2200" b="1" dirty="0" smtClean="0">
                <a:latin typeface="Book Antiqua" pitchFamily="18" charset="0"/>
              </a:rPr>
              <a:t>Reaganomics </a:t>
            </a:r>
            <a:r>
              <a:rPr lang="en-US" sz="2200" dirty="0">
                <a:latin typeface="Book Antiqua" pitchFamily="18" charset="0"/>
              </a:rPr>
              <a:t>was the nickname for Reagan’s economic policy. </a:t>
            </a:r>
            <a:endParaRPr lang="en-US" sz="2200" dirty="0" smtClean="0">
              <a:latin typeface="Book Antiqua" pitchFamily="18" charset="0"/>
            </a:endParaRPr>
          </a:p>
          <a:p>
            <a:r>
              <a:rPr lang="en-US" sz="2200" dirty="0" smtClean="0">
                <a:latin typeface="Book Antiqua" pitchFamily="18" charset="0"/>
              </a:rPr>
              <a:t>It included budget </a:t>
            </a:r>
            <a:r>
              <a:rPr lang="en-US" sz="2200" dirty="0">
                <a:latin typeface="Book Antiqua" pitchFamily="18" charset="0"/>
              </a:rPr>
              <a:t>cuts, tax cuts, and increased defense spending. </a:t>
            </a:r>
            <a:endParaRPr lang="en-US" sz="2200" dirty="0" smtClean="0">
              <a:latin typeface="Book Antiqua" pitchFamily="18" charset="0"/>
            </a:endParaRPr>
          </a:p>
          <a:p>
            <a:r>
              <a:rPr lang="en-US" sz="2200" dirty="0" smtClean="0">
                <a:latin typeface="Book Antiqua" pitchFamily="18" charset="0"/>
              </a:rPr>
              <a:t>By </a:t>
            </a:r>
            <a:r>
              <a:rPr lang="en-US" sz="2200" dirty="0">
                <a:latin typeface="Book Antiqua" pitchFamily="18" charset="0"/>
              </a:rPr>
              <a:t>cutting social </a:t>
            </a:r>
            <a:r>
              <a:rPr lang="en-US" sz="2200" dirty="0" smtClean="0">
                <a:latin typeface="Book Antiqua" pitchFamily="18" charset="0"/>
              </a:rPr>
              <a:t>welfare budgets</a:t>
            </a:r>
            <a:r>
              <a:rPr lang="en-US" sz="2200" dirty="0">
                <a:latin typeface="Book Antiqua" pitchFamily="18" charset="0"/>
              </a:rPr>
              <a:t>, his policy hurt lower-income Americans and, overall, Reaganomics </a:t>
            </a:r>
            <a:r>
              <a:rPr lang="en-US" sz="2200" dirty="0" smtClean="0">
                <a:latin typeface="Book Antiqua" pitchFamily="18" charset="0"/>
              </a:rPr>
              <a:t>led to </a:t>
            </a:r>
            <a:r>
              <a:rPr lang="en-US" sz="2200" dirty="0">
                <a:latin typeface="Book Antiqua" pitchFamily="18" charset="0"/>
              </a:rPr>
              <a:t>a </a:t>
            </a:r>
            <a:r>
              <a:rPr lang="en-US" sz="2200" b="1" dirty="0">
                <a:latin typeface="Book Antiqua" pitchFamily="18" charset="0"/>
              </a:rPr>
              <a:t>severe recession</a:t>
            </a:r>
            <a:r>
              <a:rPr lang="en-US" sz="2200" dirty="0">
                <a:latin typeface="Book Antiqua" pitchFamily="18" charset="0"/>
              </a:rPr>
              <a:t>.</a:t>
            </a:r>
          </a:p>
        </p:txBody>
      </p:sp>
      <p:sp>
        <p:nvSpPr>
          <p:cNvPr id="3" name="Title 2"/>
          <p:cNvSpPr>
            <a:spLocks noGrp="1"/>
          </p:cNvSpPr>
          <p:nvPr>
            <p:ph type="title"/>
          </p:nvPr>
        </p:nvSpPr>
        <p:spPr/>
        <p:txBody>
          <a:bodyPr/>
          <a:lstStyle/>
          <a:p>
            <a:pPr algn="ctr"/>
            <a:r>
              <a:rPr lang="en-US" sz="4400" dirty="0">
                <a:latin typeface="Book Antiqua" pitchFamily="18" charset="0"/>
              </a:rPr>
              <a:t>Reagan Administration</a:t>
            </a:r>
            <a:endParaRPr lang="en-US" dirty="0">
              <a:latin typeface="Book Antiqua" pitchFamily="18" charset="0"/>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105400"/>
            <a:ext cx="2362200" cy="164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136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305800" cy="5943600"/>
          </a:xfrm>
        </p:spPr>
        <p:txBody>
          <a:bodyPr>
            <a:normAutofit/>
          </a:bodyPr>
          <a:lstStyle/>
          <a:p>
            <a:r>
              <a:rPr lang="en-US" sz="2200" dirty="0" smtClean="0">
                <a:latin typeface="Book Antiqua" pitchFamily="18" charset="0"/>
              </a:rPr>
              <a:t>The </a:t>
            </a:r>
            <a:r>
              <a:rPr lang="en-US" sz="2200" b="1" dirty="0">
                <a:latin typeface="Book Antiqua" pitchFamily="18" charset="0"/>
              </a:rPr>
              <a:t>Iran-Contra scandal </a:t>
            </a:r>
            <a:r>
              <a:rPr lang="en-US" sz="2200" dirty="0">
                <a:latin typeface="Book Antiqua" pitchFamily="18" charset="0"/>
              </a:rPr>
              <a:t>was Reagan’s biggest failure in international policy</a:t>
            </a:r>
            <a:r>
              <a:rPr lang="en-US" sz="2200" dirty="0" smtClean="0">
                <a:latin typeface="Book Antiqua" pitchFamily="18" charset="0"/>
              </a:rPr>
              <a:t>.</a:t>
            </a:r>
          </a:p>
          <a:p>
            <a:pPr marL="109728" indent="0">
              <a:buNone/>
            </a:pPr>
            <a:endParaRPr lang="en-US" sz="2200" dirty="0" smtClean="0">
              <a:latin typeface="Book Antiqua" pitchFamily="18" charset="0"/>
            </a:endParaRPr>
          </a:p>
          <a:p>
            <a:r>
              <a:rPr lang="en-US" sz="2200" dirty="0" smtClean="0">
                <a:latin typeface="Book Antiqua" pitchFamily="18" charset="0"/>
              </a:rPr>
              <a:t>Administration </a:t>
            </a:r>
            <a:r>
              <a:rPr lang="en-US" sz="2200" dirty="0">
                <a:latin typeface="Book Antiqua" pitchFamily="18" charset="0"/>
              </a:rPr>
              <a:t>officials sold weapons to Iran––an enemy of the United </a:t>
            </a:r>
            <a:r>
              <a:rPr lang="en-US" sz="2200" dirty="0" smtClean="0">
                <a:latin typeface="Book Antiqua" pitchFamily="18" charset="0"/>
              </a:rPr>
              <a:t>States–and </a:t>
            </a:r>
            <a:r>
              <a:rPr lang="en-US" sz="2200" dirty="0">
                <a:latin typeface="Book Antiqua" pitchFamily="18" charset="0"/>
              </a:rPr>
              <a:t>then violated more laws by using the profits from those arms sales to fund </a:t>
            </a:r>
            <a:r>
              <a:rPr lang="en-US" sz="2200" dirty="0" smtClean="0">
                <a:latin typeface="Book Antiqua" pitchFamily="18" charset="0"/>
              </a:rPr>
              <a:t>a rebellion </a:t>
            </a:r>
            <a:r>
              <a:rPr lang="en-US" sz="2200" dirty="0">
                <a:latin typeface="Book Antiqua" pitchFamily="18" charset="0"/>
              </a:rPr>
              <a:t>in Nicaragua fought by rebels called the </a:t>
            </a:r>
            <a:r>
              <a:rPr lang="en-US" sz="2200" b="1" dirty="0">
                <a:latin typeface="Book Antiqua" pitchFamily="18" charset="0"/>
              </a:rPr>
              <a:t>Contras</a:t>
            </a:r>
            <a:r>
              <a:rPr lang="en-US" sz="2200" dirty="0">
                <a:latin typeface="Book Antiqua" pitchFamily="18" charset="0"/>
              </a:rPr>
              <a:t> (a Spanish </a:t>
            </a:r>
            <a:r>
              <a:rPr lang="en-US" sz="2200" dirty="0" smtClean="0">
                <a:latin typeface="Book Antiqua" pitchFamily="18" charset="0"/>
              </a:rPr>
              <a:t>nickname for </a:t>
            </a:r>
            <a:r>
              <a:rPr lang="en-US" sz="2200" dirty="0">
                <a:latin typeface="Book Antiqua" pitchFamily="18" charset="0"/>
              </a:rPr>
              <a:t>“</a:t>
            </a:r>
            <a:r>
              <a:rPr lang="en-US" sz="2200" b="1" dirty="0">
                <a:latin typeface="Book Antiqua" pitchFamily="18" charset="0"/>
              </a:rPr>
              <a:t>counter-revolutionaries</a:t>
            </a:r>
            <a:r>
              <a:rPr lang="en-US" sz="2200" dirty="0">
                <a:latin typeface="Book Antiqua" pitchFamily="18" charset="0"/>
              </a:rPr>
              <a:t>”). </a:t>
            </a:r>
            <a:endParaRPr lang="en-US" sz="2200" dirty="0" smtClean="0">
              <a:latin typeface="Book Antiqua" pitchFamily="18" charset="0"/>
            </a:endParaRPr>
          </a:p>
          <a:p>
            <a:endParaRPr lang="en-US" sz="2200" dirty="0" smtClean="0">
              <a:latin typeface="Book Antiqua" pitchFamily="18" charset="0"/>
            </a:endParaRPr>
          </a:p>
          <a:p>
            <a:r>
              <a:rPr lang="en-US" sz="2200" dirty="0" smtClean="0">
                <a:latin typeface="Book Antiqua" pitchFamily="18" charset="0"/>
              </a:rPr>
              <a:t>Details </a:t>
            </a:r>
            <a:r>
              <a:rPr lang="en-US" sz="2200" dirty="0">
                <a:latin typeface="Book Antiqua" pitchFamily="18" charset="0"/>
              </a:rPr>
              <a:t>of this scandal are still largely unknown </a:t>
            </a:r>
            <a:r>
              <a:rPr lang="en-US" sz="2200" dirty="0" smtClean="0">
                <a:latin typeface="Book Antiqua" pitchFamily="18" charset="0"/>
              </a:rPr>
              <a:t>to</a:t>
            </a:r>
          </a:p>
          <a:p>
            <a:pPr marL="109728" indent="0">
              <a:buNone/>
            </a:pPr>
            <a:r>
              <a:rPr lang="en-US" sz="2200" dirty="0">
                <a:latin typeface="Book Antiqua" pitchFamily="18" charset="0"/>
              </a:rPr>
              <a:t> </a:t>
            </a:r>
            <a:r>
              <a:rPr lang="en-US" sz="2200" dirty="0" smtClean="0">
                <a:latin typeface="Book Antiqua" pitchFamily="18" charset="0"/>
              </a:rPr>
              <a:t>  the </a:t>
            </a:r>
            <a:r>
              <a:rPr lang="en-US" sz="2200" dirty="0">
                <a:latin typeface="Book Antiqua" pitchFamily="18" charset="0"/>
              </a:rPr>
              <a:t>public</a:t>
            </a:r>
            <a:r>
              <a:rPr lang="en-US" sz="2200" dirty="0" smtClean="0">
                <a:latin typeface="Book Antiqua" pitchFamily="18" charset="0"/>
              </a:rPr>
              <a:t>.</a:t>
            </a:r>
            <a:endParaRPr lang="en-US" sz="2200" dirty="0">
              <a:latin typeface="Book Antiqua" pitchFamily="18"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822" y="4343400"/>
            <a:ext cx="2692977" cy="23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444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229600" cy="5486400"/>
          </a:xfrm>
        </p:spPr>
        <p:txBody>
          <a:bodyPr/>
          <a:lstStyle/>
          <a:p>
            <a:pPr lvl="0">
              <a:buClr>
                <a:srgbClr val="2DA2BF"/>
              </a:buClr>
            </a:pPr>
            <a:r>
              <a:rPr lang="en-US" sz="2100" dirty="0" smtClean="0">
                <a:solidFill>
                  <a:prstClr val="black"/>
                </a:solidFill>
                <a:latin typeface="Book Antiqua" pitchFamily="18" charset="0"/>
              </a:rPr>
              <a:t>The </a:t>
            </a:r>
            <a:r>
              <a:rPr lang="en-US" sz="2100" b="1" dirty="0">
                <a:solidFill>
                  <a:prstClr val="black"/>
                </a:solidFill>
                <a:latin typeface="Book Antiqua" pitchFamily="18" charset="0"/>
              </a:rPr>
              <a:t>collapse of the Soviet Union </a:t>
            </a:r>
            <a:r>
              <a:rPr lang="en-US" sz="2100" dirty="0">
                <a:solidFill>
                  <a:prstClr val="black"/>
                </a:solidFill>
                <a:latin typeface="Book Antiqua" pitchFamily="18" charset="0"/>
              </a:rPr>
              <a:t>was Reagan’s biggest success in </a:t>
            </a:r>
            <a:r>
              <a:rPr lang="en-US" sz="2100" dirty="0" smtClean="0">
                <a:solidFill>
                  <a:prstClr val="black"/>
                </a:solidFill>
                <a:latin typeface="Book Antiqua" pitchFamily="18" charset="0"/>
              </a:rPr>
              <a:t>international policy</a:t>
            </a:r>
            <a:r>
              <a:rPr lang="en-US" sz="2100" dirty="0">
                <a:solidFill>
                  <a:prstClr val="black"/>
                </a:solidFill>
                <a:latin typeface="Book Antiqua" pitchFamily="18" charset="0"/>
              </a:rPr>
              <a:t>. </a:t>
            </a:r>
            <a:endParaRPr lang="en-US" sz="2100" dirty="0" smtClean="0">
              <a:solidFill>
                <a:prstClr val="black"/>
              </a:solidFill>
              <a:latin typeface="Book Antiqua" pitchFamily="18" charset="0"/>
            </a:endParaRPr>
          </a:p>
          <a:p>
            <a:pPr lvl="0">
              <a:buClr>
                <a:srgbClr val="2DA2BF"/>
              </a:buClr>
            </a:pPr>
            <a:r>
              <a:rPr lang="en-US" sz="2100" dirty="0" smtClean="0">
                <a:solidFill>
                  <a:prstClr val="black"/>
                </a:solidFill>
                <a:latin typeface="Book Antiqua" pitchFamily="18" charset="0"/>
              </a:rPr>
              <a:t>The </a:t>
            </a:r>
            <a:r>
              <a:rPr lang="en-US" sz="2100" dirty="0">
                <a:solidFill>
                  <a:prstClr val="black"/>
                </a:solidFill>
                <a:latin typeface="Book Antiqua" pitchFamily="18" charset="0"/>
              </a:rPr>
              <a:t>Soviet Union’s last leader set up policies allowing freedom of speech</a:t>
            </a:r>
            <a:r>
              <a:rPr lang="en-US" sz="2100" dirty="0" smtClean="0">
                <a:solidFill>
                  <a:prstClr val="black"/>
                </a:solidFill>
                <a:latin typeface="Book Antiqua" pitchFamily="18" charset="0"/>
              </a:rPr>
              <a:t>, freedom </a:t>
            </a:r>
            <a:r>
              <a:rPr lang="en-US" sz="2100" dirty="0">
                <a:solidFill>
                  <a:prstClr val="black"/>
                </a:solidFill>
                <a:latin typeface="Book Antiqua" pitchFamily="18" charset="0"/>
              </a:rPr>
              <a:t>of the press, and other reforms, putting the U.S.S.R. on a path </a:t>
            </a:r>
            <a:r>
              <a:rPr lang="en-US" sz="2100" dirty="0" smtClean="0">
                <a:solidFill>
                  <a:prstClr val="black"/>
                </a:solidFill>
                <a:latin typeface="Book Antiqua" pitchFamily="18" charset="0"/>
              </a:rPr>
              <a:t>to </a:t>
            </a:r>
            <a:r>
              <a:rPr lang="en-US" sz="2100" b="1" dirty="0" smtClean="0">
                <a:solidFill>
                  <a:prstClr val="black"/>
                </a:solidFill>
                <a:latin typeface="Book Antiqua" pitchFamily="18" charset="0"/>
              </a:rPr>
              <a:t>democratic </a:t>
            </a:r>
            <a:r>
              <a:rPr lang="en-US" sz="2100" b="1" dirty="0">
                <a:solidFill>
                  <a:prstClr val="black"/>
                </a:solidFill>
                <a:latin typeface="Book Antiqua" pitchFamily="18" charset="0"/>
              </a:rPr>
              <a:t>government. </a:t>
            </a:r>
            <a:endParaRPr lang="en-US" sz="2100" b="1" dirty="0" smtClean="0">
              <a:solidFill>
                <a:prstClr val="black"/>
              </a:solidFill>
              <a:latin typeface="Book Antiqua" pitchFamily="18" charset="0"/>
            </a:endParaRPr>
          </a:p>
          <a:p>
            <a:pPr lvl="0">
              <a:buClr>
                <a:srgbClr val="2DA2BF"/>
              </a:buClr>
            </a:pPr>
            <a:r>
              <a:rPr lang="en-US" sz="2100" dirty="0">
                <a:solidFill>
                  <a:prstClr val="black"/>
                </a:solidFill>
                <a:latin typeface="Book Antiqua" pitchFamily="18" charset="0"/>
              </a:rPr>
              <a:t>T</a:t>
            </a:r>
            <a:r>
              <a:rPr lang="en-US" sz="2100" dirty="0" smtClean="0">
                <a:solidFill>
                  <a:prstClr val="black"/>
                </a:solidFill>
                <a:latin typeface="Book Antiqua" pitchFamily="18" charset="0"/>
              </a:rPr>
              <a:t>hese </a:t>
            </a:r>
            <a:r>
              <a:rPr lang="en-US" sz="2100" dirty="0">
                <a:solidFill>
                  <a:prstClr val="black"/>
                </a:solidFill>
                <a:latin typeface="Book Antiqua" pitchFamily="18" charset="0"/>
              </a:rPr>
              <a:t>reforms got out of the leader’s control </a:t>
            </a:r>
            <a:r>
              <a:rPr lang="en-US" sz="2100" dirty="0" smtClean="0">
                <a:solidFill>
                  <a:prstClr val="black"/>
                </a:solidFill>
                <a:latin typeface="Book Antiqua" pitchFamily="18" charset="0"/>
              </a:rPr>
              <a:t>and eventually </a:t>
            </a:r>
            <a:r>
              <a:rPr lang="en-US" sz="2100" dirty="0">
                <a:solidFill>
                  <a:prstClr val="black"/>
                </a:solidFill>
                <a:latin typeface="Book Antiqua" pitchFamily="18" charset="0"/>
              </a:rPr>
              <a:t>led to the </a:t>
            </a:r>
            <a:r>
              <a:rPr lang="en-US" sz="2100" b="1" dirty="0">
                <a:solidFill>
                  <a:prstClr val="black"/>
                </a:solidFill>
                <a:latin typeface="Book Antiqua" pitchFamily="18" charset="0"/>
              </a:rPr>
              <a:t>breakup of the 15 states </a:t>
            </a:r>
            <a:r>
              <a:rPr lang="en-US" sz="2100" dirty="0">
                <a:solidFill>
                  <a:prstClr val="black"/>
                </a:solidFill>
                <a:latin typeface="Book Antiqua" pitchFamily="18" charset="0"/>
              </a:rPr>
              <a:t>that were the Soviet Union. </a:t>
            </a:r>
            <a:endParaRPr lang="en-US" sz="2100" dirty="0" smtClean="0">
              <a:solidFill>
                <a:prstClr val="black"/>
              </a:solidFill>
              <a:latin typeface="Book Antiqua" pitchFamily="18" charset="0"/>
            </a:endParaRPr>
          </a:p>
          <a:p>
            <a:pPr lvl="0">
              <a:buClr>
                <a:srgbClr val="2DA2BF"/>
              </a:buClr>
            </a:pPr>
            <a:r>
              <a:rPr lang="en-US" sz="2100" dirty="0" smtClean="0">
                <a:solidFill>
                  <a:prstClr val="black"/>
                </a:solidFill>
                <a:latin typeface="Book Antiqua" pitchFamily="18" charset="0"/>
              </a:rPr>
              <a:t>Five of those </a:t>
            </a:r>
            <a:r>
              <a:rPr lang="en-US" sz="2100" dirty="0">
                <a:solidFill>
                  <a:prstClr val="black"/>
                </a:solidFill>
                <a:latin typeface="Book Antiqua" pitchFamily="18" charset="0"/>
              </a:rPr>
              <a:t>states now comprise Russia, and the other ten are independent countries.</a:t>
            </a:r>
          </a:p>
          <a:p>
            <a:endParaRPr lang="en-US" dirty="0">
              <a:latin typeface="Book Antiqua" pitchFamily="18"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343400"/>
            <a:ext cx="33528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020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Autofit/>
          </a:bodyPr>
          <a:lstStyle/>
          <a:p>
            <a:r>
              <a:rPr lang="en-US" sz="2200" b="1" dirty="0">
                <a:latin typeface="Book Antiqua" pitchFamily="18" charset="0"/>
              </a:rPr>
              <a:t>Bill Clinton</a:t>
            </a:r>
            <a:r>
              <a:rPr lang="en-US" sz="2200" dirty="0">
                <a:latin typeface="Book Antiqua" pitchFamily="18" charset="0"/>
              </a:rPr>
              <a:t>’s presidency included ratification of the </a:t>
            </a:r>
            <a:r>
              <a:rPr lang="en-US" sz="2200" b="1" dirty="0">
                <a:latin typeface="Book Antiqua" pitchFamily="18" charset="0"/>
              </a:rPr>
              <a:t>North American Free </a:t>
            </a:r>
            <a:r>
              <a:rPr lang="en-US" sz="2200" b="1" dirty="0" smtClean="0">
                <a:latin typeface="Book Antiqua" pitchFamily="18" charset="0"/>
              </a:rPr>
              <a:t>Trade Agreement</a:t>
            </a:r>
            <a:r>
              <a:rPr lang="en-US" sz="2200" dirty="0">
                <a:latin typeface="Book Antiqua" pitchFamily="18" charset="0"/>
              </a:rPr>
              <a:t>. </a:t>
            </a:r>
            <a:endParaRPr lang="en-US" sz="2200" dirty="0" smtClean="0">
              <a:latin typeface="Book Antiqua" pitchFamily="18" charset="0"/>
            </a:endParaRPr>
          </a:p>
          <a:p>
            <a:endParaRPr lang="en-US" sz="2200" dirty="0" smtClean="0">
              <a:latin typeface="Book Antiqua" pitchFamily="18" charset="0"/>
            </a:endParaRPr>
          </a:p>
          <a:p>
            <a:r>
              <a:rPr lang="en-US" sz="2200" dirty="0" smtClean="0">
                <a:latin typeface="Book Antiqua" pitchFamily="18" charset="0"/>
              </a:rPr>
              <a:t>NAFTA </a:t>
            </a:r>
            <a:r>
              <a:rPr lang="en-US" sz="2200" dirty="0">
                <a:latin typeface="Book Antiqua" pitchFamily="18" charset="0"/>
              </a:rPr>
              <a:t>brought Mexico into a free-trade (tariff-free) zone already </a:t>
            </a:r>
            <a:r>
              <a:rPr lang="en-US" sz="2200" dirty="0" smtClean="0">
                <a:latin typeface="Book Antiqua" pitchFamily="18" charset="0"/>
              </a:rPr>
              <a:t>existing between </a:t>
            </a:r>
            <a:r>
              <a:rPr lang="en-US" sz="2200" dirty="0">
                <a:latin typeface="Book Antiqua" pitchFamily="18" charset="0"/>
              </a:rPr>
              <a:t>the United States and Canada. </a:t>
            </a:r>
            <a:endParaRPr lang="en-US" sz="2200" dirty="0" smtClean="0">
              <a:latin typeface="Book Antiqua" pitchFamily="18" charset="0"/>
            </a:endParaRPr>
          </a:p>
          <a:p>
            <a:endParaRPr lang="en-US" sz="2200" dirty="0" smtClean="0">
              <a:latin typeface="Book Antiqua" pitchFamily="18" charset="0"/>
            </a:endParaRPr>
          </a:p>
          <a:p>
            <a:r>
              <a:rPr lang="en-US" sz="2200" dirty="0" smtClean="0">
                <a:latin typeface="Book Antiqua" pitchFamily="18" charset="0"/>
              </a:rPr>
              <a:t>Opponents </a:t>
            </a:r>
            <a:r>
              <a:rPr lang="en-US" sz="2200" dirty="0">
                <a:latin typeface="Book Antiqua" pitchFamily="18" charset="0"/>
              </a:rPr>
              <a:t>believed NAFTA would send U.S</a:t>
            </a:r>
            <a:r>
              <a:rPr lang="en-US" sz="2200" dirty="0" smtClean="0">
                <a:latin typeface="Book Antiqua" pitchFamily="18" charset="0"/>
              </a:rPr>
              <a:t>. jobs </a:t>
            </a:r>
            <a:r>
              <a:rPr lang="en-US" sz="2200" dirty="0">
                <a:latin typeface="Book Antiqua" pitchFamily="18" charset="0"/>
              </a:rPr>
              <a:t>to Mexico and harm the environment, while supporters believed it would open </a:t>
            </a:r>
            <a:r>
              <a:rPr lang="en-US" sz="2200" dirty="0" smtClean="0">
                <a:latin typeface="Book Antiqua" pitchFamily="18" charset="0"/>
              </a:rPr>
              <a:t>up the </a:t>
            </a:r>
            <a:r>
              <a:rPr lang="en-US" sz="2200" dirty="0">
                <a:latin typeface="Book Antiqua" pitchFamily="18" charset="0"/>
              </a:rPr>
              <a:t>growing Mexican market to U.S. companies; these pros and cons are still </a:t>
            </a:r>
            <a:r>
              <a:rPr lang="en-US" sz="2200" dirty="0" smtClean="0">
                <a:latin typeface="Book Antiqua" pitchFamily="18" charset="0"/>
              </a:rPr>
              <a:t>argued today.</a:t>
            </a:r>
            <a:endParaRPr lang="en-US" sz="2200" dirty="0">
              <a:latin typeface="Book Antiqua" pitchFamily="18" charset="0"/>
            </a:endParaRPr>
          </a:p>
        </p:txBody>
      </p:sp>
      <p:sp>
        <p:nvSpPr>
          <p:cNvPr id="3" name="Title 2"/>
          <p:cNvSpPr>
            <a:spLocks noGrp="1"/>
          </p:cNvSpPr>
          <p:nvPr>
            <p:ph type="title"/>
          </p:nvPr>
        </p:nvSpPr>
        <p:spPr>
          <a:xfrm>
            <a:off x="381000" y="0"/>
            <a:ext cx="8229600" cy="1143000"/>
          </a:xfrm>
        </p:spPr>
        <p:txBody>
          <a:bodyPr/>
          <a:lstStyle/>
          <a:p>
            <a:pPr algn="ctr"/>
            <a:r>
              <a:rPr lang="en-US" dirty="0">
                <a:solidFill>
                  <a:schemeClr val="tx1"/>
                </a:solidFill>
                <a:latin typeface="Book Antiqua" pitchFamily="18" charset="0"/>
              </a:rPr>
              <a:t>Clinton Administration</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024" y="4855304"/>
            <a:ext cx="3581400" cy="198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7675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229600" cy="4525963"/>
          </a:xfrm>
        </p:spPr>
        <p:txBody>
          <a:bodyPr>
            <a:normAutofit/>
          </a:bodyPr>
          <a:lstStyle/>
          <a:p>
            <a:r>
              <a:rPr lang="en-US" sz="2400" dirty="0">
                <a:latin typeface="Book Antiqua" pitchFamily="18" charset="0"/>
              </a:rPr>
              <a:t>Clinton also became the second president in U.S. history to suffer </a:t>
            </a:r>
            <a:r>
              <a:rPr lang="en-US" sz="2400" b="1" dirty="0">
                <a:latin typeface="Book Antiqua" pitchFamily="18" charset="0"/>
              </a:rPr>
              <a:t>impeachment</a:t>
            </a:r>
            <a:r>
              <a:rPr lang="en-US" sz="2400" dirty="0">
                <a:latin typeface="Book Antiqua" pitchFamily="18" charset="0"/>
              </a:rPr>
              <a:t>. </a:t>
            </a:r>
          </a:p>
          <a:p>
            <a:r>
              <a:rPr lang="en-US" sz="2400" dirty="0">
                <a:latin typeface="Book Antiqua" pitchFamily="18" charset="0"/>
              </a:rPr>
              <a:t>The House of Representatives charged him with perjury and obstruction of justice. </a:t>
            </a:r>
            <a:endParaRPr lang="en-US" sz="2400" dirty="0" smtClean="0">
              <a:latin typeface="Book Antiqua" pitchFamily="18" charset="0"/>
            </a:endParaRPr>
          </a:p>
          <a:p>
            <a:r>
              <a:rPr lang="en-US" sz="2400" dirty="0" smtClean="0">
                <a:latin typeface="Book Antiqua" pitchFamily="18" charset="0"/>
              </a:rPr>
              <a:t>The </a:t>
            </a:r>
            <a:r>
              <a:rPr lang="en-US" sz="2400" dirty="0">
                <a:latin typeface="Book Antiqua" pitchFamily="18" charset="0"/>
              </a:rPr>
              <a:t>charges were based on accusations of improper use of money from a real estate deal </a:t>
            </a:r>
            <a:r>
              <a:rPr lang="en-US" sz="2400" dirty="0" smtClean="0">
                <a:latin typeface="Book Antiqua" pitchFamily="18" charset="0"/>
              </a:rPr>
              <a:t>and allegations </a:t>
            </a:r>
            <a:r>
              <a:rPr lang="en-US" sz="2400" dirty="0">
                <a:latin typeface="Book Antiqua" pitchFamily="18" charset="0"/>
              </a:rPr>
              <a:t>he had </a:t>
            </a:r>
            <a:r>
              <a:rPr lang="en-US" sz="2400" b="1" dirty="0">
                <a:latin typeface="Book Antiqua" pitchFamily="18" charset="0"/>
              </a:rPr>
              <a:t>lied under oath </a:t>
            </a:r>
            <a:r>
              <a:rPr lang="en-US" sz="2400" dirty="0">
                <a:latin typeface="Book Antiqua" pitchFamily="18" charset="0"/>
              </a:rPr>
              <a:t>about an improper relationship with a White </a:t>
            </a:r>
            <a:r>
              <a:rPr lang="en-US" sz="2400" dirty="0" smtClean="0">
                <a:latin typeface="Book Antiqua" pitchFamily="18" charset="0"/>
              </a:rPr>
              <a:t>House intern</a:t>
            </a:r>
            <a:r>
              <a:rPr lang="en-US" sz="2400" dirty="0">
                <a:latin typeface="Book Antiqua" pitchFamily="18" charset="0"/>
              </a:rPr>
              <a:t>. </a:t>
            </a:r>
          </a:p>
          <a:p>
            <a:r>
              <a:rPr lang="en-US" sz="2400" dirty="0">
                <a:latin typeface="Book Antiqua" pitchFamily="18" charset="0"/>
              </a:rPr>
              <a:t>Clinton denied the charges and the Senate acquitted him, allowing Clinton </a:t>
            </a:r>
            <a:r>
              <a:rPr lang="en-US" sz="2400" dirty="0" smtClean="0">
                <a:latin typeface="Book Antiqua" pitchFamily="18" charset="0"/>
              </a:rPr>
              <a:t>to remain </a:t>
            </a:r>
            <a:r>
              <a:rPr lang="en-US" sz="2400" dirty="0">
                <a:latin typeface="Book Antiqua" pitchFamily="18" charset="0"/>
              </a:rPr>
              <a:t>in office and finish his second term.</a:t>
            </a:r>
          </a:p>
          <a:p>
            <a:endParaRPr lang="en-US" dirty="0">
              <a:latin typeface="Book Antiqua" pitchFamily="18"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22440"/>
            <a:ext cx="2743200"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160" y="4544291"/>
            <a:ext cx="2089439" cy="199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348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458200" cy="5486400"/>
          </a:xfrm>
        </p:spPr>
        <p:txBody>
          <a:bodyPr>
            <a:normAutofit/>
          </a:bodyPr>
          <a:lstStyle/>
          <a:p>
            <a:r>
              <a:rPr lang="en-US" sz="2000" dirty="0">
                <a:latin typeface="Book Antiqua" pitchFamily="18" charset="0"/>
              </a:rPr>
              <a:t>The presidential election of 2000 saw </a:t>
            </a:r>
            <a:r>
              <a:rPr lang="en-US" sz="2000" dirty="0" smtClean="0">
                <a:latin typeface="Book Antiqua" pitchFamily="18" charset="0"/>
              </a:rPr>
              <a:t>vice </a:t>
            </a:r>
            <a:r>
              <a:rPr lang="en-US" sz="2000" dirty="0">
                <a:latin typeface="Book Antiqua" pitchFamily="18" charset="0"/>
              </a:rPr>
              <a:t>president, Al Gore, facing </a:t>
            </a:r>
            <a:r>
              <a:rPr lang="en-US" sz="2000" dirty="0" smtClean="0">
                <a:latin typeface="Book Antiqua" pitchFamily="18" charset="0"/>
              </a:rPr>
              <a:t>the Republican </a:t>
            </a:r>
            <a:r>
              <a:rPr lang="en-US" sz="2000" dirty="0">
                <a:latin typeface="Book Antiqua" pitchFamily="18" charset="0"/>
              </a:rPr>
              <a:t>governor of Texas, George W. </a:t>
            </a:r>
            <a:r>
              <a:rPr lang="en-US" sz="2000" dirty="0" smtClean="0">
                <a:latin typeface="Book Antiqua" pitchFamily="18" charset="0"/>
              </a:rPr>
              <a:t>Bush.</a:t>
            </a:r>
          </a:p>
          <a:p>
            <a:endParaRPr lang="en-US" sz="2000" dirty="0" smtClean="0">
              <a:latin typeface="Book Antiqua" pitchFamily="18" charset="0"/>
            </a:endParaRPr>
          </a:p>
          <a:p>
            <a:r>
              <a:rPr lang="en-US" sz="2000" dirty="0" smtClean="0">
                <a:latin typeface="Book Antiqua" pitchFamily="18" charset="0"/>
              </a:rPr>
              <a:t>Polls </a:t>
            </a:r>
            <a:r>
              <a:rPr lang="en-US" sz="2000" dirty="0">
                <a:latin typeface="Book Antiqua" pitchFamily="18" charset="0"/>
              </a:rPr>
              <a:t>showed the race would be close, and </a:t>
            </a:r>
            <a:r>
              <a:rPr lang="en-US" sz="2000" dirty="0" smtClean="0">
                <a:latin typeface="Book Antiqua" pitchFamily="18" charset="0"/>
              </a:rPr>
              <a:t>it turned </a:t>
            </a:r>
            <a:r>
              <a:rPr lang="en-US" sz="2000" dirty="0">
                <a:latin typeface="Book Antiqua" pitchFamily="18" charset="0"/>
              </a:rPr>
              <a:t>out to be one of the closest elections in American history. </a:t>
            </a:r>
            <a:endParaRPr lang="en-US" sz="2000" dirty="0" smtClean="0">
              <a:latin typeface="Book Antiqua" pitchFamily="18" charset="0"/>
            </a:endParaRPr>
          </a:p>
          <a:p>
            <a:endParaRPr lang="en-US" sz="2000" dirty="0" smtClean="0">
              <a:latin typeface="Book Antiqua" pitchFamily="18" charset="0"/>
            </a:endParaRPr>
          </a:p>
          <a:p>
            <a:r>
              <a:rPr lang="en-US" sz="2000" dirty="0" smtClean="0">
                <a:latin typeface="Book Antiqua" pitchFamily="18" charset="0"/>
              </a:rPr>
              <a:t>Gore </a:t>
            </a:r>
            <a:r>
              <a:rPr lang="en-US" sz="2000" dirty="0">
                <a:latin typeface="Book Antiqua" pitchFamily="18" charset="0"/>
              </a:rPr>
              <a:t>won the </a:t>
            </a:r>
            <a:r>
              <a:rPr lang="en-US" sz="2000" b="1" dirty="0" smtClean="0">
                <a:latin typeface="Book Antiqua" pitchFamily="18" charset="0"/>
              </a:rPr>
              <a:t>national popular vote</a:t>
            </a:r>
            <a:r>
              <a:rPr lang="en-US" sz="2000" dirty="0" smtClean="0">
                <a:latin typeface="Book Antiqua" pitchFamily="18" charset="0"/>
              </a:rPr>
              <a:t>, but the </a:t>
            </a:r>
            <a:r>
              <a:rPr lang="en-US" sz="2000" dirty="0">
                <a:latin typeface="Book Antiqua" pitchFamily="18" charset="0"/>
              </a:rPr>
              <a:t>national popular vote has no legal significance. </a:t>
            </a:r>
            <a:endParaRPr lang="en-US" sz="2000" dirty="0" smtClean="0">
              <a:latin typeface="Book Antiqua" pitchFamily="18" charset="0"/>
            </a:endParaRPr>
          </a:p>
          <a:p>
            <a:endParaRPr lang="en-US" sz="2000" dirty="0" smtClean="0">
              <a:latin typeface="Book Antiqua" pitchFamily="18" charset="0"/>
            </a:endParaRPr>
          </a:p>
          <a:p>
            <a:r>
              <a:rPr lang="en-US" sz="2000" dirty="0" smtClean="0">
                <a:latin typeface="Book Antiqua" pitchFamily="18" charset="0"/>
              </a:rPr>
              <a:t>Rather, Americans </a:t>
            </a:r>
            <a:r>
              <a:rPr lang="en-US" sz="2000" dirty="0">
                <a:latin typeface="Book Antiqua" pitchFamily="18" charset="0"/>
              </a:rPr>
              <a:t>are voting for members of the </a:t>
            </a:r>
            <a:r>
              <a:rPr lang="en-US" sz="2000" b="1" dirty="0">
                <a:latin typeface="Book Antiqua" pitchFamily="18" charset="0"/>
              </a:rPr>
              <a:t>Electoral College </a:t>
            </a:r>
            <a:r>
              <a:rPr lang="en-US" sz="2000" dirty="0">
                <a:latin typeface="Book Antiqua" pitchFamily="18" charset="0"/>
              </a:rPr>
              <a:t>representing each candidate</a:t>
            </a:r>
            <a:r>
              <a:rPr lang="en-US" sz="2000" dirty="0" smtClean="0">
                <a:latin typeface="Book Antiqua" pitchFamily="18" charset="0"/>
              </a:rPr>
              <a:t>.</a:t>
            </a:r>
          </a:p>
          <a:p>
            <a:endParaRPr lang="en-US" sz="2000" dirty="0">
              <a:latin typeface="Book Antiqua" pitchFamily="18" charset="0"/>
            </a:endParaRPr>
          </a:p>
          <a:p>
            <a:r>
              <a:rPr lang="en-US" sz="2000" dirty="0" smtClean="0">
                <a:latin typeface="Book Antiqua" pitchFamily="18" charset="0"/>
              </a:rPr>
              <a:t>In </a:t>
            </a:r>
            <a:r>
              <a:rPr lang="en-US" sz="2000" dirty="0">
                <a:latin typeface="Book Antiqua" pitchFamily="18" charset="0"/>
              </a:rPr>
              <a:t>the 2000 election, Bush won by receiving 271 </a:t>
            </a:r>
            <a:r>
              <a:rPr lang="en-US" sz="2000" dirty="0" smtClean="0">
                <a:latin typeface="Book Antiqua" pitchFamily="18" charset="0"/>
              </a:rPr>
              <a:t>votes in </a:t>
            </a:r>
            <a:r>
              <a:rPr lang="en-US" sz="2000" dirty="0">
                <a:latin typeface="Book Antiqua" pitchFamily="18" charset="0"/>
              </a:rPr>
              <a:t>the Electoral College to Gore’s 266.</a:t>
            </a:r>
          </a:p>
        </p:txBody>
      </p:sp>
      <p:sp>
        <p:nvSpPr>
          <p:cNvPr id="3" name="Title 2"/>
          <p:cNvSpPr>
            <a:spLocks noGrp="1"/>
          </p:cNvSpPr>
          <p:nvPr>
            <p:ph type="title"/>
          </p:nvPr>
        </p:nvSpPr>
        <p:spPr>
          <a:xfrm>
            <a:off x="533400" y="0"/>
            <a:ext cx="8229600" cy="1143000"/>
          </a:xfrm>
        </p:spPr>
        <p:txBody>
          <a:bodyPr/>
          <a:lstStyle/>
          <a:p>
            <a:pPr algn="ctr"/>
            <a:r>
              <a:rPr lang="en-US" dirty="0">
                <a:solidFill>
                  <a:schemeClr val="tx1"/>
                </a:solidFill>
                <a:latin typeface="Book Antiqua" pitchFamily="18" charset="0"/>
              </a:rPr>
              <a:t>2000 Presidential Election</a:t>
            </a:r>
          </a:p>
        </p:txBody>
      </p:sp>
    </p:spTree>
    <p:extLst>
      <p:ext uri="{BB962C8B-B14F-4D97-AF65-F5344CB8AC3E}">
        <p14:creationId xmlns:p14="http://schemas.microsoft.com/office/powerpoint/2010/main" val="1824915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472055" cy="4602163"/>
          </a:xfrm>
        </p:spPr>
        <p:txBody>
          <a:bodyPr>
            <a:normAutofit/>
          </a:bodyPr>
          <a:lstStyle/>
          <a:p>
            <a:r>
              <a:rPr lang="en-US" sz="2000" dirty="0">
                <a:latin typeface="Book Antiqua" pitchFamily="18" charset="0"/>
              </a:rPr>
              <a:t>George W. Bush’s presidency will always </a:t>
            </a:r>
            <a:r>
              <a:rPr lang="en-US" sz="2000" dirty="0" smtClean="0">
                <a:latin typeface="Book Antiqua" pitchFamily="18" charset="0"/>
              </a:rPr>
              <a:t>be remembered </a:t>
            </a:r>
            <a:r>
              <a:rPr lang="en-US" sz="2000" dirty="0">
                <a:latin typeface="Book Antiqua" pitchFamily="18" charset="0"/>
              </a:rPr>
              <a:t>for al-Qaeda’s attacks on September </a:t>
            </a:r>
            <a:r>
              <a:rPr lang="en-US" sz="2000" dirty="0" smtClean="0">
                <a:latin typeface="Book Antiqua" pitchFamily="18" charset="0"/>
              </a:rPr>
              <a:t>11,2001 </a:t>
            </a:r>
            <a:r>
              <a:rPr lang="en-US" sz="2000" dirty="0">
                <a:latin typeface="Book Antiqua" pitchFamily="18" charset="0"/>
              </a:rPr>
              <a:t>(9/11). </a:t>
            </a:r>
            <a:endParaRPr lang="en-US" sz="2000" dirty="0" smtClean="0">
              <a:latin typeface="Book Antiqua" pitchFamily="18" charset="0"/>
            </a:endParaRPr>
          </a:p>
          <a:p>
            <a:endParaRPr lang="en-US" sz="2000" dirty="0" smtClean="0">
              <a:latin typeface="Book Antiqua" pitchFamily="18" charset="0"/>
            </a:endParaRPr>
          </a:p>
          <a:p>
            <a:r>
              <a:rPr lang="en-US" sz="2000" dirty="0" smtClean="0">
                <a:latin typeface="Book Antiqua" pitchFamily="18" charset="0"/>
              </a:rPr>
              <a:t>Bush </a:t>
            </a:r>
            <a:r>
              <a:rPr lang="en-US" sz="2000" dirty="0">
                <a:latin typeface="Book Antiqua" pitchFamily="18" charset="0"/>
              </a:rPr>
              <a:t>signed a law the next month to allow the U.S</a:t>
            </a:r>
            <a:r>
              <a:rPr lang="en-US" sz="2000" dirty="0" smtClean="0">
                <a:latin typeface="Book Antiqua" pitchFamily="18" charset="0"/>
              </a:rPr>
              <a:t>. government </a:t>
            </a:r>
            <a:r>
              <a:rPr lang="en-US" sz="2000" dirty="0">
                <a:latin typeface="Book Antiqua" pitchFamily="18" charset="0"/>
              </a:rPr>
              <a:t>to hold foreign citizens suspected </a:t>
            </a:r>
            <a:r>
              <a:rPr lang="en-US" sz="2000" dirty="0" smtClean="0">
                <a:latin typeface="Book Antiqua" pitchFamily="18" charset="0"/>
              </a:rPr>
              <a:t>of being </a:t>
            </a:r>
            <a:r>
              <a:rPr lang="en-US" sz="2000" dirty="0">
                <a:latin typeface="Book Antiqua" pitchFamily="18" charset="0"/>
              </a:rPr>
              <a:t>terrorists for up to </a:t>
            </a:r>
            <a:r>
              <a:rPr lang="en-US" sz="2000" b="1" dirty="0">
                <a:latin typeface="Book Antiqua" pitchFamily="18" charset="0"/>
              </a:rPr>
              <a:t>seven days without </a:t>
            </a:r>
            <a:r>
              <a:rPr lang="en-US" sz="2000" b="1" dirty="0" smtClean="0">
                <a:latin typeface="Book Antiqua" pitchFamily="18" charset="0"/>
              </a:rPr>
              <a:t>charging them </a:t>
            </a:r>
            <a:r>
              <a:rPr lang="en-US" sz="2000" b="1" dirty="0">
                <a:latin typeface="Book Antiqua" pitchFamily="18" charset="0"/>
              </a:rPr>
              <a:t>with a crime. </a:t>
            </a:r>
            <a:endParaRPr lang="en-US" sz="2000" b="1" dirty="0" smtClean="0">
              <a:latin typeface="Book Antiqua" pitchFamily="18" charset="0"/>
            </a:endParaRPr>
          </a:p>
          <a:p>
            <a:endParaRPr lang="en-US" sz="2000" b="1" dirty="0" smtClean="0">
              <a:latin typeface="Book Antiqua" pitchFamily="18" charset="0"/>
            </a:endParaRPr>
          </a:p>
          <a:p>
            <a:r>
              <a:rPr lang="en-US" sz="2000" dirty="0" smtClean="0">
                <a:latin typeface="Book Antiqua" pitchFamily="18" charset="0"/>
              </a:rPr>
              <a:t>This </a:t>
            </a:r>
            <a:r>
              <a:rPr lang="en-US" sz="2000" dirty="0">
                <a:latin typeface="Book Antiqua" pitchFamily="18" charset="0"/>
              </a:rPr>
              <a:t>law also increased the </a:t>
            </a:r>
            <a:r>
              <a:rPr lang="en-US" sz="2000" dirty="0" smtClean="0">
                <a:latin typeface="Book Antiqua" pitchFamily="18" charset="0"/>
              </a:rPr>
              <a:t>ability of </a:t>
            </a:r>
            <a:r>
              <a:rPr lang="en-US" sz="2000" dirty="0">
                <a:latin typeface="Book Antiqua" pitchFamily="18" charset="0"/>
              </a:rPr>
              <a:t>American law-enforcement agencies to </a:t>
            </a:r>
            <a:r>
              <a:rPr lang="en-US" sz="2000" dirty="0" smtClean="0">
                <a:latin typeface="Book Antiqua" pitchFamily="18" charset="0"/>
              </a:rPr>
              <a:t>search </a:t>
            </a:r>
            <a:r>
              <a:rPr lang="en-US" sz="2000" b="1" dirty="0" smtClean="0">
                <a:latin typeface="Book Antiqua" pitchFamily="18" charset="0"/>
              </a:rPr>
              <a:t>private</a:t>
            </a:r>
            <a:r>
              <a:rPr lang="en-US" sz="2000" dirty="0" smtClean="0">
                <a:latin typeface="Book Antiqua" pitchFamily="18" charset="0"/>
              </a:rPr>
              <a:t> communications </a:t>
            </a:r>
            <a:r>
              <a:rPr lang="en-US" sz="2000" dirty="0">
                <a:latin typeface="Book Antiqua" pitchFamily="18" charset="0"/>
              </a:rPr>
              <a:t>and </a:t>
            </a:r>
            <a:r>
              <a:rPr lang="en-US" sz="2000" b="1" dirty="0">
                <a:latin typeface="Book Antiqua" pitchFamily="18" charset="0"/>
              </a:rPr>
              <a:t>personal</a:t>
            </a:r>
            <a:r>
              <a:rPr lang="en-US" sz="2000" dirty="0">
                <a:latin typeface="Book Antiqua" pitchFamily="18" charset="0"/>
              </a:rPr>
              <a:t> records. </a:t>
            </a:r>
            <a:endParaRPr lang="en-US" sz="2000" dirty="0" smtClean="0">
              <a:latin typeface="Book Antiqua" pitchFamily="18" charset="0"/>
            </a:endParaRPr>
          </a:p>
          <a:p>
            <a:endParaRPr lang="en-US" sz="2000" dirty="0" smtClean="0">
              <a:latin typeface="Book Antiqua" pitchFamily="18" charset="0"/>
            </a:endParaRPr>
          </a:p>
          <a:p>
            <a:r>
              <a:rPr lang="en-US" sz="2000" dirty="0" smtClean="0">
                <a:latin typeface="Book Antiqua" pitchFamily="18" charset="0"/>
              </a:rPr>
              <a:t>Then he </a:t>
            </a:r>
            <a:r>
              <a:rPr lang="en-US" sz="2000" dirty="0">
                <a:latin typeface="Book Antiqua" pitchFamily="18" charset="0"/>
              </a:rPr>
              <a:t>created the </a:t>
            </a:r>
            <a:r>
              <a:rPr lang="en-US" sz="2000" b="1" dirty="0">
                <a:latin typeface="Book Antiqua" pitchFamily="18" charset="0"/>
              </a:rPr>
              <a:t>Department of Homeland Security </a:t>
            </a:r>
            <a:r>
              <a:rPr lang="en-US" sz="2000" dirty="0" smtClean="0">
                <a:latin typeface="Book Antiqua" pitchFamily="18" charset="0"/>
              </a:rPr>
              <a:t>and charged </a:t>
            </a:r>
            <a:r>
              <a:rPr lang="en-US" sz="2000" dirty="0">
                <a:latin typeface="Book Antiqua" pitchFamily="18" charset="0"/>
              </a:rPr>
              <a:t>it with protecting the United States </a:t>
            </a:r>
            <a:r>
              <a:rPr lang="en-US" sz="2000" dirty="0" smtClean="0">
                <a:latin typeface="Book Antiqua" pitchFamily="18" charset="0"/>
              </a:rPr>
              <a:t>from terrorist </a:t>
            </a:r>
            <a:r>
              <a:rPr lang="en-US" sz="2000" dirty="0">
                <a:latin typeface="Book Antiqua" pitchFamily="18" charset="0"/>
              </a:rPr>
              <a:t>attacks and with </a:t>
            </a:r>
            <a:r>
              <a:rPr lang="en-US" sz="2000" dirty="0" smtClean="0">
                <a:latin typeface="Book Antiqua" pitchFamily="18" charset="0"/>
              </a:rPr>
              <a:t>    responding </a:t>
            </a:r>
            <a:r>
              <a:rPr lang="en-US" sz="2000" dirty="0">
                <a:latin typeface="Book Antiqua" pitchFamily="18" charset="0"/>
              </a:rPr>
              <a:t>to </a:t>
            </a:r>
            <a:r>
              <a:rPr lang="en-US" sz="2000" dirty="0" smtClean="0">
                <a:latin typeface="Book Antiqua" pitchFamily="18" charset="0"/>
              </a:rPr>
              <a:t>natural disasters</a:t>
            </a:r>
            <a:r>
              <a:rPr lang="en-US" sz="2000" dirty="0">
                <a:latin typeface="Book Antiqua" pitchFamily="18" charset="0"/>
              </a:rPr>
              <a:t>.</a:t>
            </a: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             Bush Administration</a:t>
            </a:r>
            <a:endParaRPr lang="en-US" dirty="0">
              <a:solidFill>
                <a:schemeClr val="tx1"/>
              </a:solidFill>
              <a:latin typeface="Book Antiqua" pitchFamily="18"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295400" cy="169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51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3416320"/>
          </a:xfrm>
          <a:prstGeom prst="rect">
            <a:avLst/>
          </a:prstGeom>
        </p:spPr>
        <p:txBody>
          <a:bodyPr wrap="square">
            <a:spAutoFit/>
          </a:bodyPr>
          <a:lstStyle/>
          <a:p>
            <a:pPr marL="285750" indent="-285750">
              <a:buFont typeface="Wingdings" pitchFamily="2" charset="2"/>
              <a:buChar char="Ø"/>
            </a:pPr>
            <a:r>
              <a:rPr lang="en-US" dirty="0">
                <a:latin typeface="Times-Roman"/>
              </a:rPr>
              <a:t>In October 2001, another of Bush’s responses to </a:t>
            </a:r>
            <a:r>
              <a:rPr lang="en-US" dirty="0" smtClean="0">
                <a:latin typeface="Times-Roman"/>
              </a:rPr>
              <a:t>the 9/11 </a:t>
            </a:r>
            <a:r>
              <a:rPr lang="en-US" dirty="0">
                <a:latin typeface="Times-Roman"/>
              </a:rPr>
              <a:t>terrorist attacks was his authorizing </a:t>
            </a:r>
            <a:r>
              <a:rPr lang="en-US" b="1" dirty="0" smtClean="0">
                <a:latin typeface="Times-Bold"/>
              </a:rPr>
              <a:t>Operation Enduring Freedom</a:t>
            </a:r>
            <a:r>
              <a:rPr lang="en-US" dirty="0" smtClean="0">
                <a:latin typeface="Times-Roman"/>
              </a:rPr>
              <a:t>.</a:t>
            </a:r>
          </a:p>
          <a:p>
            <a:pPr marL="285750" indent="-285750">
              <a:buFont typeface="Wingdings" pitchFamily="2" charset="2"/>
              <a:buChar char="Ø"/>
            </a:pPr>
            <a:endParaRPr lang="en-US" dirty="0" smtClean="0">
              <a:latin typeface="Times-Roman"/>
            </a:endParaRPr>
          </a:p>
          <a:p>
            <a:pPr marL="285750" indent="-285750">
              <a:buFont typeface="Wingdings" pitchFamily="2" charset="2"/>
              <a:buChar char="Ø"/>
            </a:pPr>
            <a:r>
              <a:rPr lang="en-US" dirty="0" smtClean="0">
                <a:latin typeface="Times-Roman"/>
              </a:rPr>
              <a:t>Operation Enduring Freedom was the </a:t>
            </a:r>
            <a:r>
              <a:rPr lang="en-US" b="1" dirty="0">
                <a:latin typeface="Times-Roman"/>
              </a:rPr>
              <a:t>invasion</a:t>
            </a:r>
            <a:r>
              <a:rPr lang="en-US" dirty="0">
                <a:latin typeface="Times-Roman"/>
              </a:rPr>
              <a:t> of Afghanistan </a:t>
            </a:r>
            <a:r>
              <a:rPr lang="en-US" dirty="0" smtClean="0">
                <a:latin typeface="Times-Roman"/>
              </a:rPr>
              <a:t>by the </a:t>
            </a:r>
            <a:r>
              <a:rPr lang="en-US" dirty="0">
                <a:latin typeface="Times-Roman"/>
              </a:rPr>
              <a:t>U.S. military and allied forces. </a:t>
            </a:r>
            <a:endParaRPr lang="en-US" dirty="0" smtClean="0">
              <a:latin typeface="Times-Roman"/>
            </a:endParaRPr>
          </a:p>
          <a:p>
            <a:pPr marL="285750" indent="-285750">
              <a:buFont typeface="Wingdings" pitchFamily="2" charset="2"/>
              <a:buChar char="Ø"/>
            </a:pPr>
            <a:endParaRPr lang="en-US" dirty="0" smtClean="0">
              <a:latin typeface="Times-Roman"/>
            </a:endParaRPr>
          </a:p>
          <a:p>
            <a:pPr marL="285750" indent="-285750">
              <a:buFont typeface="Wingdings" pitchFamily="2" charset="2"/>
              <a:buChar char="Ø"/>
            </a:pPr>
            <a:r>
              <a:rPr lang="en-US" dirty="0" smtClean="0">
                <a:latin typeface="Times-Roman"/>
              </a:rPr>
              <a:t>That country’s Taliban </a:t>
            </a:r>
            <a:r>
              <a:rPr lang="en-US" dirty="0">
                <a:latin typeface="Times-Roman"/>
              </a:rPr>
              <a:t>government was </a:t>
            </a:r>
            <a:r>
              <a:rPr lang="en-US" b="1" dirty="0">
                <a:latin typeface="Times-Roman"/>
              </a:rPr>
              <a:t>harboring</a:t>
            </a:r>
            <a:r>
              <a:rPr lang="en-US" dirty="0">
                <a:latin typeface="Times-Roman"/>
              </a:rPr>
              <a:t> the </a:t>
            </a:r>
            <a:r>
              <a:rPr lang="en-US" dirty="0" smtClean="0">
                <a:latin typeface="Times-Roman"/>
              </a:rPr>
              <a:t>al-Qaeda leadership</a:t>
            </a:r>
            <a:r>
              <a:rPr lang="en-US" dirty="0">
                <a:latin typeface="Times-Roman"/>
              </a:rPr>
              <a:t>. </a:t>
            </a:r>
            <a:endParaRPr lang="en-US" dirty="0" smtClean="0">
              <a:latin typeface="Times-Roman"/>
            </a:endParaRPr>
          </a:p>
          <a:p>
            <a:pPr marL="285750" indent="-285750">
              <a:buFont typeface="Wingdings" pitchFamily="2" charset="2"/>
              <a:buChar char="Ø"/>
            </a:pPr>
            <a:endParaRPr lang="en-US" dirty="0" smtClean="0">
              <a:latin typeface="Times-Roman"/>
            </a:endParaRPr>
          </a:p>
          <a:p>
            <a:pPr marL="285750" indent="-285750">
              <a:buFont typeface="Wingdings" pitchFamily="2" charset="2"/>
              <a:buChar char="Ø"/>
            </a:pPr>
            <a:r>
              <a:rPr lang="en-US" dirty="0" smtClean="0">
                <a:latin typeface="Times-Roman"/>
              </a:rPr>
              <a:t>The </a:t>
            </a:r>
            <a:r>
              <a:rPr lang="en-US" b="1" dirty="0">
                <a:latin typeface="Times-Roman"/>
              </a:rPr>
              <a:t>allied forces quickly defeated </a:t>
            </a:r>
            <a:r>
              <a:rPr lang="en-US" dirty="0" smtClean="0">
                <a:latin typeface="Times-Roman"/>
              </a:rPr>
              <a:t>the Taliban </a:t>
            </a:r>
            <a:r>
              <a:rPr lang="en-US" dirty="0">
                <a:latin typeface="Times-Roman"/>
              </a:rPr>
              <a:t>government and destroyed the </a:t>
            </a:r>
            <a:r>
              <a:rPr lang="en-US" dirty="0" smtClean="0">
                <a:latin typeface="Times-Roman"/>
              </a:rPr>
              <a:t>al-Qaeda network </a:t>
            </a:r>
            <a:r>
              <a:rPr lang="en-US" dirty="0">
                <a:latin typeface="Times-Roman"/>
              </a:rPr>
              <a:t>in </a:t>
            </a:r>
            <a:r>
              <a:rPr lang="en-US" dirty="0" smtClean="0">
                <a:latin typeface="Times-Roman"/>
              </a:rPr>
              <a:t>Afghanistan.</a:t>
            </a:r>
          </a:p>
          <a:p>
            <a:endParaRPr lang="en-US" dirty="0" smtClean="0">
              <a:latin typeface="Times-Roman"/>
            </a:endParaRPr>
          </a:p>
          <a:p>
            <a:pPr marL="285750" indent="-285750">
              <a:buFont typeface="Wingdings" pitchFamily="2" charset="2"/>
              <a:buChar char="Ø"/>
            </a:pPr>
            <a:r>
              <a:rPr lang="en-US" dirty="0" smtClean="0">
                <a:latin typeface="Times-Roman"/>
              </a:rPr>
              <a:t>The al-Qaeda leader </a:t>
            </a:r>
            <a:r>
              <a:rPr lang="en-US" b="1" dirty="0" smtClean="0">
                <a:latin typeface="Times-Roman"/>
              </a:rPr>
              <a:t>Osama </a:t>
            </a:r>
            <a:r>
              <a:rPr lang="en-US" b="1" dirty="0">
                <a:latin typeface="Times-Roman"/>
              </a:rPr>
              <a:t>bin Laden escaped</a:t>
            </a:r>
            <a:r>
              <a:rPr lang="en-US" dirty="0" smtClean="0">
                <a:latin typeface="Times-Roman"/>
              </a:rPr>
              <a:t>.</a:t>
            </a:r>
            <a:endParaRPr lang="en-US" dirty="0">
              <a:latin typeface="Times-Roman"/>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124199"/>
            <a:ext cx="2514600" cy="305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76800"/>
            <a:ext cx="2209800" cy="275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177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2" y="533400"/>
            <a:ext cx="8077200" cy="4212692"/>
          </a:xfrm>
          <a:prstGeom prst="rect">
            <a:avLst/>
          </a:prstGeom>
        </p:spPr>
        <p:txBody>
          <a:bodyPr wrap="square">
            <a:spAutoFit/>
          </a:bodyPr>
          <a:lstStyle/>
          <a:p>
            <a:pPr marL="285750" indent="-285750">
              <a:lnSpc>
                <a:spcPct val="150000"/>
              </a:lnSpc>
              <a:buFont typeface="Wingdings" pitchFamily="2" charset="2"/>
              <a:buChar char="Ø"/>
            </a:pPr>
            <a:r>
              <a:rPr lang="en-US" dirty="0"/>
              <a:t>The </a:t>
            </a:r>
            <a:r>
              <a:rPr lang="en-US" b="1" dirty="0"/>
              <a:t>invasion of Afghanistan </a:t>
            </a:r>
            <a:r>
              <a:rPr lang="en-US" dirty="0"/>
              <a:t>was part of Bush’s </a:t>
            </a:r>
            <a:r>
              <a:rPr lang="en-US" b="1" dirty="0"/>
              <a:t>war on terrorism</a:t>
            </a:r>
            <a:r>
              <a:rPr lang="en-US" dirty="0"/>
              <a:t>.</a:t>
            </a:r>
          </a:p>
          <a:p>
            <a:pPr marL="285750" indent="-285750">
              <a:lnSpc>
                <a:spcPct val="150000"/>
              </a:lnSpc>
              <a:buFont typeface="Wingdings" pitchFamily="2" charset="2"/>
              <a:buChar char="Ø"/>
            </a:pPr>
            <a:r>
              <a:rPr lang="en-US" dirty="0"/>
              <a:t>He built an international coalition to fight al-</a:t>
            </a:r>
            <a:r>
              <a:rPr lang="en-US" dirty="0" err="1"/>
              <a:t>Queda</a:t>
            </a:r>
            <a:r>
              <a:rPr lang="en-US" dirty="0"/>
              <a:t> and other terrorist groups.</a:t>
            </a:r>
          </a:p>
          <a:p>
            <a:pPr marL="285750" indent="-285750">
              <a:lnSpc>
                <a:spcPct val="150000"/>
              </a:lnSpc>
              <a:buFont typeface="Wingdings" pitchFamily="2" charset="2"/>
              <a:buChar char="Ø"/>
            </a:pPr>
            <a:r>
              <a:rPr lang="en-US" dirty="0"/>
              <a:t>March 2003, American &amp; British troops invaded Iraq in </a:t>
            </a:r>
            <a:r>
              <a:rPr lang="en-US" b="1" dirty="0"/>
              <a:t>Operation Iraqi Freedom.</a:t>
            </a:r>
          </a:p>
          <a:p>
            <a:pPr marL="285750" indent="-285750">
              <a:lnSpc>
                <a:spcPct val="150000"/>
              </a:lnSpc>
              <a:buFont typeface="Wingdings" pitchFamily="2" charset="2"/>
              <a:buChar char="Ø"/>
            </a:pPr>
            <a:r>
              <a:rPr lang="en-US" dirty="0"/>
              <a:t>Iraq’s </a:t>
            </a:r>
            <a:r>
              <a:rPr lang="en-US" b="1" dirty="0"/>
              <a:t>President Sadam Hussein</a:t>
            </a:r>
            <a:r>
              <a:rPr lang="en-US" dirty="0"/>
              <a:t>, went into hiding.</a:t>
            </a:r>
          </a:p>
          <a:p>
            <a:pPr marL="285750" indent="-285750">
              <a:lnSpc>
                <a:spcPct val="150000"/>
              </a:lnSpc>
              <a:buFont typeface="Wingdings" pitchFamily="2" charset="2"/>
              <a:buChar char="Ø"/>
            </a:pPr>
            <a:r>
              <a:rPr lang="en-US" dirty="0"/>
              <a:t>Bush claimed Iraq had </a:t>
            </a:r>
            <a:r>
              <a:rPr lang="en-US" b="1" dirty="0"/>
              <a:t>weapons of mass destruction (WMD).</a:t>
            </a:r>
          </a:p>
          <a:p>
            <a:pPr marL="285750" indent="-285750">
              <a:lnSpc>
                <a:spcPct val="150000"/>
              </a:lnSpc>
              <a:buFont typeface="Wingdings" pitchFamily="2" charset="2"/>
              <a:buChar char="Ø"/>
            </a:pPr>
            <a:r>
              <a:rPr lang="en-US" b="1" dirty="0"/>
              <a:t>No</a:t>
            </a:r>
            <a:r>
              <a:rPr lang="en-US" dirty="0"/>
              <a:t> WMD were ever found.</a:t>
            </a:r>
          </a:p>
          <a:p>
            <a:pPr marL="285750" indent="-285750">
              <a:lnSpc>
                <a:spcPct val="150000"/>
              </a:lnSpc>
              <a:buFont typeface="Wingdings" pitchFamily="2" charset="2"/>
              <a:buChar char="Ø"/>
            </a:pPr>
            <a:r>
              <a:rPr lang="en-US" dirty="0"/>
              <a:t>Hussein was </a:t>
            </a:r>
            <a:r>
              <a:rPr lang="en-US" b="1" dirty="0"/>
              <a:t>captured</a:t>
            </a:r>
            <a:r>
              <a:rPr lang="en-US" dirty="0"/>
              <a:t> and </a:t>
            </a:r>
            <a:r>
              <a:rPr lang="en-US" b="1" dirty="0"/>
              <a:t>convicted of crimes </a:t>
            </a:r>
            <a:endParaRPr lang="en-US" b="1" dirty="0" smtClean="0"/>
          </a:p>
          <a:p>
            <a:pPr>
              <a:lnSpc>
                <a:spcPct val="150000"/>
              </a:lnSpc>
            </a:pPr>
            <a:r>
              <a:rPr lang="en-US" b="1" dirty="0"/>
              <a:t> </a:t>
            </a:r>
            <a:r>
              <a:rPr lang="en-US" b="1" dirty="0" smtClean="0"/>
              <a:t>   against </a:t>
            </a:r>
            <a:r>
              <a:rPr lang="en-US" b="1" dirty="0"/>
              <a:t>humanity </a:t>
            </a:r>
            <a:r>
              <a:rPr lang="en-US" dirty="0"/>
              <a:t>and </a:t>
            </a:r>
            <a:r>
              <a:rPr lang="en-US" b="1" dirty="0"/>
              <a:t>executed</a:t>
            </a:r>
            <a:r>
              <a:rPr lang="en-US" dirty="0"/>
              <a:t> in 2006.</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22782"/>
            <a:ext cx="2438400" cy="312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80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018"/>
            <a:ext cx="8229600" cy="4525963"/>
          </a:xfrm>
        </p:spPr>
        <p:txBody>
          <a:bodyPr/>
          <a:lstStyle/>
          <a:p>
            <a:r>
              <a:rPr lang="en-US" dirty="0" smtClean="0">
                <a:latin typeface="Book Antiqua" pitchFamily="18" charset="0"/>
              </a:rPr>
              <a:t>Another effect of soldiers’ return was a </a:t>
            </a:r>
            <a:r>
              <a:rPr lang="en-US" b="1" dirty="0" smtClean="0">
                <a:latin typeface="Book Antiqua" pitchFamily="18" charset="0"/>
              </a:rPr>
              <a:t>housing shortage</a:t>
            </a:r>
            <a:r>
              <a:rPr lang="en-US" dirty="0" smtClean="0">
                <a:latin typeface="Book Antiqua" pitchFamily="18" charset="0"/>
              </a:rPr>
              <a:t>.</a:t>
            </a:r>
          </a:p>
          <a:p>
            <a:r>
              <a:rPr lang="en-US" dirty="0" smtClean="0">
                <a:latin typeface="Book Antiqua" pitchFamily="18" charset="0"/>
              </a:rPr>
              <a:t>The veterans and their growing families needed homes to live in.</a:t>
            </a:r>
          </a:p>
          <a:p>
            <a:r>
              <a:rPr lang="en-US" dirty="0" smtClean="0">
                <a:latin typeface="Book Antiqua" pitchFamily="18" charset="0"/>
              </a:rPr>
              <a:t>Housing developer William </a:t>
            </a:r>
            <a:r>
              <a:rPr lang="en-US" b="1" dirty="0" smtClean="0">
                <a:latin typeface="Book Antiqua" pitchFamily="18" charset="0"/>
              </a:rPr>
              <a:t>Levitt</a:t>
            </a:r>
            <a:r>
              <a:rPr lang="en-US" dirty="0" smtClean="0">
                <a:latin typeface="Book Antiqua" pitchFamily="18" charset="0"/>
              </a:rPr>
              <a:t> created method of building houses, faster, cheaper, and more efficiently.</a:t>
            </a:r>
            <a:endParaRPr lang="en-US" dirty="0">
              <a:latin typeface="Book Antiqua" pitchFamily="18" charset="0"/>
            </a:endParaRPr>
          </a:p>
        </p:txBody>
      </p:sp>
      <p:sp>
        <p:nvSpPr>
          <p:cNvPr id="3" name="Title 2"/>
          <p:cNvSpPr>
            <a:spLocks noGrp="1"/>
          </p:cNvSpPr>
          <p:nvPr>
            <p:ph type="title"/>
          </p:nvPr>
        </p:nvSpPr>
        <p:spPr>
          <a:xfrm>
            <a:off x="457200" y="152400"/>
            <a:ext cx="8229600" cy="1143000"/>
          </a:xfrm>
        </p:spPr>
        <p:txBody>
          <a:bodyPr/>
          <a:lstStyle/>
          <a:p>
            <a:pPr algn="ctr"/>
            <a:r>
              <a:rPr lang="en-US" dirty="0" smtClean="0">
                <a:solidFill>
                  <a:schemeClr val="tx1"/>
                </a:solidFill>
                <a:latin typeface="Book Antiqua" pitchFamily="18" charset="0"/>
              </a:rPr>
              <a:t>Levittown</a:t>
            </a:r>
            <a:endParaRPr lang="en-US" dirty="0">
              <a:solidFill>
                <a:schemeClr val="tx1"/>
              </a:solidFill>
              <a:latin typeface="Book Antiqua"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734" y="4141210"/>
            <a:ext cx="3501736" cy="249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373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7200" dirty="0" smtClean="0">
                <a:solidFill>
                  <a:schemeClr val="tx1"/>
                </a:solidFill>
                <a:latin typeface="Book Antiqua" pitchFamily="18" charset="0"/>
              </a:rPr>
              <a:t>THE END</a:t>
            </a:r>
            <a:br>
              <a:rPr lang="en-US" sz="7200" dirty="0" smtClean="0">
                <a:solidFill>
                  <a:schemeClr val="tx1"/>
                </a:solidFill>
                <a:latin typeface="Book Antiqua" pitchFamily="18" charset="0"/>
              </a:rPr>
            </a:br>
            <a:endParaRPr lang="en-US" sz="7200" dirty="0">
              <a:solidFill>
                <a:schemeClr val="tx1"/>
              </a:solidFill>
              <a:latin typeface="Book Antiqua" pitchFamily="18" charset="0"/>
            </a:endParaRPr>
          </a:p>
        </p:txBody>
      </p:sp>
      <p:sp>
        <p:nvSpPr>
          <p:cNvPr id="3" name="Subtitle 2"/>
          <p:cNvSpPr>
            <a:spLocks noGrp="1"/>
          </p:cNvSpPr>
          <p:nvPr>
            <p:ph type="subTitle" idx="1"/>
          </p:nvPr>
        </p:nvSpPr>
        <p:spPr/>
        <p:txBody>
          <a:bodyPr>
            <a:normAutofit/>
          </a:bodyPr>
          <a:lstStyle/>
          <a:p>
            <a:pPr algn="ctr"/>
            <a:r>
              <a:rPr lang="en-US" sz="4400" b="1" dirty="0" smtClean="0">
                <a:solidFill>
                  <a:schemeClr val="tx1"/>
                </a:solidFill>
                <a:latin typeface="Book Antiqua" pitchFamily="18" charset="0"/>
              </a:rPr>
              <a:t>Good Luck on the E.O.C.T!!!</a:t>
            </a:r>
            <a:endParaRPr lang="en-US" sz="4400" b="1" dirty="0">
              <a:solidFill>
                <a:schemeClr val="tx1"/>
              </a:solidFill>
              <a:latin typeface="Book Antiqua" pitchFamily="18" charset="0"/>
            </a:endParaRPr>
          </a:p>
        </p:txBody>
      </p:sp>
    </p:spTree>
    <p:extLst>
      <p:ext uri="{BB962C8B-B14F-4D97-AF65-F5344CB8AC3E}">
        <p14:creationId xmlns:p14="http://schemas.microsoft.com/office/powerpoint/2010/main" val="2531903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4525963"/>
          </a:xfrm>
        </p:spPr>
        <p:txBody>
          <a:bodyPr/>
          <a:lstStyle/>
          <a:p>
            <a:r>
              <a:rPr lang="en-US" dirty="0" smtClean="0">
                <a:latin typeface="Book Antiqua" pitchFamily="18" charset="0"/>
              </a:rPr>
              <a:t>These methods led to the creation of the </a:t>
            </a:r>
            <a:r>
              <a:rPr lang="en-US" b="1" dirty="0" smtClean="0">
                <a:latin typeface="Book Antiqua" pitchFamily="18" charset="0"/>
              </a:rPr>
              <a:t>first suburbs.</a:t>
            </a:r>
          </a:p>
          <a:p>
            <a:r>
              <a:rPr lang="en-US" dirty="0" smtClean="0">
                <a:latin typeface="Book Antiqua" pitchFamily="18" charset="0"/>
              </a:rPr>
              <a:t>Suburbs were communities outside of a city and made up of mostly single-family houses for people whose family members worked in the city.</a:t>
            </a:r>
          </a:p>
          <a:p>
            <a:r>
              <a:rPr lang="en-US" dirty="0" smtClean="0">
                <a:latin typeface="Book Antiqua" pitchFamily="18" charset="0"/>
              </a:rPr>
              <a:t>The first master-planned community in America was William Levitt’s </a:t>
            </a:r>
            <a:r>
              <a:rPr lang="en-US" b="1" dirty="0" smtClean="0">
                <a:latin typeface="Book Antiqua" pitchFamily="18" charset="0"/>
              </a:rPr>
              <a:t>Levittown</a:t>
            </a:r>
            <a:r>
              <a:rPr lang="en-US" dirty="0" smtClean="0">
                <a:latin typeface="Book Antiqua" pitchFamily="18" charset="0"/>
              </a:rPr>
              <a:t>, located on New York’s Long Island.</a:t>
            </a:r>
            <a:endParaRPr lang="en-US" dirty="0">
              <a:latin typeface="Book Antiqua"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376" y="3581399"/>
            <a:ext cx="2826224" cy="268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88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Book Antiqua" pitchFamily="18" charset="0"/>
              </a:rPr>
              <a:t>Because the new suburbs were outside the limits of larger cities, there was little public transportation available for suburban residents.</a:t>
            </a:r>
          </a:p>
          <a:p>
            <a:r>
              <a:rPr lang="en-US" dirty="0" smtClean="0">
                <a:latin typeface="Book Antiqua" pitchFamily="18" charset="0"/>
              </a:rPr>
              <a:t>They needed cars, and increased car ownership meant more roads were needed.</a:t>
            </a:r>
          </a:p>
          <a:p>
            <a:r>
              <a:rPr lang="en-US" dirty="0" smtClean="0">
                <a:latin typeface="Book Antiqua" pitchFamily="18" charset="0"/>
              </a:rPr>
              <a:t>Congress passed the </a:t>
            </a:r>
            <a:r>
              <a:rPr lang="en-US" b="1" dirty="0" smtClean="0">
                <a:latin typeface="Book Antiqua" pitchFamily="18" charset="0"/>
              </a:rPr>
              <a:t>Interstate Highway Act</a:t>
            </a:r>
            <a:r>
              <a:rPr lang="en-US" dirty="0" smtClean="0">
                <a:latin typeface="Book Antiqua" pitchFamily="18" charset="0"/>
              </a:rPr>
              <a:t>, authorizing construction of a national network of highways to connect every major city in America.</a:t>
            </a:r>
            <a:endParaRPr lang="en-US" dirty="0">
              <a:latin typeface="Book Antiqua" pitchFamily="18" charset="0"/>
            </a:endParaRPr>
          </a:p>
        </p:txBody>
      </p:sp>
      <p:sp>
        <p:nvSpPr>
          <p:cNvPr id="3" name="Title 2"/>
          <p:cNvSpPr>
            <a:spLocks noGrp="1"/>
          </p:cNvSpPr>
          <p:nvPr>
            <p:ph type="title"/>
          </p:nvPr>
        </p:nvSpPr>
        <p:spPr/>
        <p:txBody>
          <a:bodyPr/>
          <a:lstStyle/>
          <a:p>
            <a:pPr algn="ctr"/>
            <a:r>
              <a:rPr lang="en-US" dirty="0" smtClean="0">
                <a:solidFill>
                  <a:schemeClr val="tx1"/>
                </a:solidFill>
                <a:latin typeface="Book Antiqua" pitchFamily="18" charset="0"/>
              </a:rPr>
              <a:t>Interstate Highway Act</a:t>
            </a:r>
            <a:endParaRPr lang="en-US" dirty="0">
              <a:solidFill>
                <a:schemeClr val="tx1"/>
              </a:solidFill>
              <a:latin typeface="Book Antiqua" pitchFamily="18" charset="0"/>
            </a:endParaRPr>
          </a:p>
        </p:txBody>
      </p:sp>
    </p:spTree>
    <p:extLst>
      <p:ext uri="{BB962C8B-B14F-4D97-AF65-F5344CB8AC3E}">
        <p14:creationId xmlns:p14="http://schemas.microsoft.com/office/powerpoint/2010/main" val="301309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13556"/>
            <a:ext cx="8229600" cy="4525963"/>
          </a:xfrm>
        </p:spPr>
        <p:txBody>
          <a:bodyPr/>
          <a:lstStyle/>
          <a:p>
            <a:r>
              <a:rPr lang="en-US" dirty="0" smtClean="0">
                <a:latin typeface="Book Antiqua" pitchFamily="18" charset="0"/>
              </a:rPr>
              <a:t>In all, </a:t>
            </a:r>
            <a:r>
              <a:rPr lang="en-US" b="1" dirty="0" smtClean="0">
                <a:latin typeface="Book Antiqua" pitchFamily="18" charset="0"/>
              </a:rPr>
              <a:t>41,000 miles </a:t>
            </a:r>
            <a:r>
              <a:rPr lang="en-US" dirty="0" smtClean="0">
                <a:latin typeface="Book Antiqua" pitchFamily="18" charset="0"/>
              </a:rPr>
              <a:t>of new expressways, or freeways, were built.</a:t>
            </a:r>
          </a:p>
          <a:p>
            <a:r>
              <a:rPr lang="en-US" dirty="0" smtClean="0">
                <a:latin typeface="Book Antiqua" pitchFamily="18" charset="0"/>
              </a:rPr>
              <a:t>It was a record-size public works project.</a:t>
            </a:r>
            <a:endParaRPr lang="en-US" dirty="0">
              <a:latin typeface="Book Antiqua"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168" y="2133600"/>
            <a:ext cx="3090863" cy="195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3011"/>
            <a:ext cx="3276600" cy="226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385" y="4267200"/>
            <a:ext cx="3084319" cy="192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124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333</TotalTime>
  <Words>3613</Words>
  <Application>Microsoft Office PowerPoint</Application>
  <PresentationFormat>On-screen Show (4:3)</PresentationFormat>
  <Paragraphs>332</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Angsana New</vt:lpstr>
      <vt:lpstr>Book Antiqua</vt:lpstr>
      <vt:lpstr>Lucida Sans Unicode</vt:lpstr>
      <vt:lpstr>Times-Bold</vt:lpstr>
      <vt:lpstr>Times-Roman</vt:lpstr>
      <vt:lpstr>Verdana</vt:lpstr>
      <vt:lpstr>Wingdings</vt:lpstr>
      <vt:lpstr>Wingdings 2</vt:lpstr>
      <vt:lpstr>Wingdings 3</vt:lpstr>
      <vt:lpstr>Concourse</vt:lpstr>
      <vt:lpstr> U.S. History E.O.C.T Part V Modern Era</vt:lpstr>
      <vt:lpstr>Domain V  Standards 21 - 25</vt:lpstr>
      <vt:lpstr> </vt:lpstr>
      <vt:lpstr>Economic Growth</vt:lpstr>
      <vt:lpstr>PowerPoint Presentation</vt:lpstr>
      <vt:lpstr>Levittown</vt:lpstr>
      <vt:lpstr>PowerPoint Presentation</vt:lpstr>
      <vt:lpstr>Interstate Highway Act</vt:lpstr>
      <vt:lpstr>PowerPoint Presentation</vt:lpstr>
      <vt:lpstr>Television Changes America</vt:lpstr>
      <vt:lpstr>Kennedy/Nixon  Presidential Debates</vt:lpstr>
      <vt:lpstr>Impact of Television</vt:lpstr>
      <vt:lpstr>PowerPoint Presentation</vt:lpstr>
      <vt:lpstr>Technological Wonders</vt:lpstr>
      <vt:lpstr>PowerPoint Presentation</vt:lpstr>
      <vt:lpstr>Sputnik I &amp; the Cold War</vt:lpstr>
      <vt:lpstr>The Civil Rights Movement 1945 – 1970  Standard 22</vt:lpstr>
      <vt:lpstr>Jackie Robinson, 1947</vt:lpstr>
      <vt:lpstr>Racial Integration in the Military </vt:lpstr>
      <vt:lpstr>Brown v. Board of Education</vt:lpstr>
      <vt:lpstr>PowerPoint Presentation</vt:lpstr>
      <vt:lpstr>Martin Luther King, Jr., 1963 </vt:lpstr>
      <vt:lpstr> Civil Rights Act of 1964</vt:lpstr>
      <vt:lpstr>Voting Rights Act of 1965 </vt:lpstr>
      <vt:lpstr>Impact of Political Developments between  1945 -1970  Standard 23</vt:lpstr>
      <vt:lpstr>Individual Rights</vt:lpstr>
      <vt:lpstr>PowerPoint Presentation</vt:lpstr>
      <vt:lpstr>Murder in Dallas</vt:lpstr>
      <vt:lpstr>PowerPoint Presentation</vt:lpstr>
      <vt:lpstr>Great Society</vt:lpstr>
      <vt:lpstr>1968</vt:lpstr>
      <vt:lpstr>Impact of Social Change Movements and Organizations of the 1960s  Standard 24</vt:lpstr>
      <vt:lpstr>  Civil Rights Organizations </vt:lpstr>
      <vt:lpstr>PowerPoint Presentation</vt:lpstr>
      <vt:lpstr>PowerPoint Presentation</vt:lpstr>
      <vt:lpstr>PowerPoint Presentation</vt:lpstr>
      <vt:lpstr>PowerPoint Presentation</vt:lpstr>
      <vt:lpstr>Anti-Vietnam War Movement</vt:lpstr>
      <vt:lpstr>National Organization of Women</vt:lpstr>
      <vt:lpstr>United Farm Workers’ Movement</vt:lpstr>
      <vt:lpstr>Environmental Movement </vt:lpstr>
      <vt:lpstr>Conservative Movement</vt:lpstr>
      <vt:lpstr>PowerPoint Presentation</vt:lpstr>
      <vt:lpstr>National Politics since 1968  Standard 25</vt:lpstr>
      <vt:lpstr>Supreme Court Decisions</vt:lpstr>
      <vt:lpstr>Roe vs. Wade</vt:lpstr>
      <vt:lpstr>Regents of  University of California vs. Bakke</vt:lpstr>
      <vt:lpstr>Nixon and Ford Administrations</vt:lpstr>
      <vt:lpstr>PowerPoint Presentation</vt:lpstr>
      <vt:lpstr>Carter Administration</vt:lpstr>
      <vt:lpstr>Reagan Administration</vt:lpstr>
      <vt:lpstr>PowerPoint Presentation</vt:lpstr>
      <vt:lpstr>PowerPoint Presentation</vt:lpstr>
      <vt:lpstr>Clinton Administration</vt:lpstr>
      <vt:lpstr>PowerPoint Presentation</vt:lpstr>
      <vt:lpstr>2000 Presidential Election</vt:lpstr>
      <vt:lpstr>             Bush Administration</vt:lpstr>
      <vt:lpstr>PowerPoint Presentation</vt:lpstr>
      <vt:lpstr>PowerPoint Presentation</vt:lpstr>
      <vt:lpstr>THE END </vt:lpstr>
    </vt:vector>
  </TitlesOfParts>
  <Company>Henry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EOCT U.S. History Part IV Modern Era</dc:title>
  <dc:creator>HCS</dc:creator>
  <cp:lastModifiedBy>Hock, Michael</cp:lastModifiedBy>
  <cp:revision>27</cp:revision>
  <dcterms:created xsi:type="dcterms:W3CDTF">2013-03-29T14:51:22Z</dcterms:created>
  <dcterms:modified xsi:type="dcterms:W3CDTF">2015-02-24T19:09:56Z</dcterms:modified>
</cp:coreProperties>
</file>